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1" r:id="rId3"/>
    <p:sldId id="270" r:id="rId4"/>
    <p:sldId id="272" r:id="rId5"/>
    <p:sldId id="265" r:id="rId6"/>
    <p:sldId id="260" r:id="rId7"/>
    <p:sldId id="261" r:id="rId8"/>
    <p:sldId id="259" r:id="rId9"/>
    <p:sldId id="262" r:id="rId10"/>
    <p:sldId id="263" r:id="rId11"/>
    <p:sldId id="266" r:id="rId12"/>
    <p:sldId id="257" r:id="rId13"/>
    <p:sldId id="264" r:id="rId14"/>
    <p:sldId id="267" r:id="rId15"/>
    <p:sldId id="269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6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7945A"/>
    <a:srgbClr val="C49258"/>
    <a:srgbClr val="C8945A"/>
    <a:srgbClr val="CCCC00"/>
    <a:srgbClr val="FFFF99"/>
    <a:srgbClr val="FF9933"/>
    <a:srgbClr val="FFCC00"/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126" y="204"/>
      </p:cViewPr>
      <p:guideLst>
        <p:guide orient="horz" pos="264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8AF1D-BC9A-4CB6-9D44-6BD20F40476B}" type="datetimeFigureOut">
              <a:rPr lang="en-US" smtClean="0"/>
              <a:t>1/9/2019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8C36C-2213-4FB8-B3FB-519B6E1D4D5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AACG_Title_Header_Shape"/>
          <p:cNvSpPr txBox="1"/>
          <p:nvPr userDrawn="1"/>
        </p:nvSpPr>
        <p:spPr>
          <a:xfrm>
            <a:off x="0" y="0"/>
            <a:ext cx="9144000" cy="27699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sz="1200" b="0" dirty="0">
                <a:solidFill>
                  <a:srgbClr val="000000"/>
                </a:solidFill>
                <a:latin typeface="Calibri Light"/>
              </a:rPr>
              <a:t>UNCLASSIFIED</a:t>
            </a:r>
          </a:p>
        </p:txBody>
      </p:sp>
      <p:sp>
        <p:nvSpPr>
          <p:cNvPr id="8" name="AACG_Title_Footer_Shape"/>
          <p:cNvSpPr txBox="1"/>
          <p:nvPr userDrawn="1"/>
        </p:nvSpPr>
        <p:spPr>
          <a:xfrm>
            <a:off x="0" y="6581001"/>
            <a:ext cx="9144000" cy="27699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sz="1200" b="0" dirty="0">
                <a:solidFill>
                  <a:srgbClr val="000000"/>
                </a:solidFill>
                <a:latin typeface="Calibri Light"/>
              </a:rPr>
              <a:t>UNCLASSIFIED</a:t>
            </a:r>
          </a:p>
        </p:txBody>
      </p:sp>
    </p:spTree>
    <p:extLst>
      <p:ext uri="{BB962C8B-B14F-4D97-AF65-F5344CB8AC3E}">
        <p14:creationId xmlns:p14="http://schemas.microsoft.com/office/powerpoint/2010/main" val="15265739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8AF1D-BC9A-4CB6-9D44-6BD20F40476B}" type="datetimeFigureOut">
              <a:rPr lang="en-US" smtClean="0"/>
              <a:t>1/9/2019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8C36C-2213-4FB8-B3FB-519B6E1D4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9660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8AF1D-BC9A-4CB6-9D44-6BD20F40476B}" type="datetimeFigureOut">
              <a:rPr lang="en-US" smtClean="0"/>
              <a:t>1/9/2019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8C36C-2213-4FB8-B3FB-519B6E1D4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7055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8AF1D-BC9A-4CB6-9D44-6BD20F40476B}" type="datetimeFigureOut">
              <a:rPr lang="en-US" smtClean="0"/>
              <a:t>1/9/2019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8C36C-2213-4FB8-B3FB-519B6E1D4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72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8AF1D-BC9A-4CB6-9D44-6BD20F40476B}" type="datetimeFigureOut">
              <a:rPr lang="en-US" smtClean="0"/>
              <a:t>1/9/2019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8C36C-2213-4FB8-B3FB-519B6E1D4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73272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8AF1D-BC9A-4CB6-9D44-6BD20F40476B}" type="datetimeFigureOut">
              <a:rPr lang="en-US" smtClean="0"/>
              <a:t>1/9/2019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8C36C-2213-4FB8-B3FB-519B6E1D4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7694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8AF1D-BC9A-4CB6-9D44-6BD20F40476B}" type="datetimeFigureOut">
              <a:rPr lang="en-US" smtClean="0"/>
              <a:t>1/9/2019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8C36C-2213-4FB8-B3FB-519B6E1D4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20021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8AF1D-BC9A-4CB6-9D44-6BD20F40476B}" type="datetimeFigureOut">
              <a:rPr lang="en-US" smtClean="0"/>
              <a:t>1/9/2019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8C36C-2213-4FB8-B3FB-519B6E1D4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9965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8AF1D-BC9A-4CB6-9D44-6BD20F40476B}" type="datetimeFigureOut">
              <a:rPr lang="en-US" smtClean="0"/>
              <a:t>1/9/2019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8C36C-2213-4FB8-B3FB-519B6E1D4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4749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8AF1D-BC9A-4CB6-9D44-6BD20F40476B}" type="datetimeFigureOut">
              <a:rPr lang="en-US" smtClean="0"/>
              <a:t>1/9/2019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8C36C-2213-4FB8-B3FB-519B6E1D4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39588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8AF1D-BC9A-4CB6-9D44-6BD20F40476B}" type="datetimeFigureOut">
              <a:rPr lang="en-US" smtClean="0"/>
              <a:t>1/9/2019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8C36C-2213-4FB8-B3FB-519B6E1D4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1729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28AF1D-BC9A-4CB6-9D44-6BD20F40476B}" type="datetimeFigureOut">
              <a:rPr lang="en-US" smtClean="0"/>
              <a:t>1/9/2019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88C36C-2213-4FB8-B3FB-519B6E1D4D5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AACG_Header_Shape"/>
          <p:cNvSpPr txBox="1"/>
          <p:nvPr userDrawn="1"/>
        </p:nvSpPr>
        <p:spPr>
          <a:xfrm>
            <a:off x="0" y="0"/>
            <a:ext cx="9144000" cy="27699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sz="1200" b="0" dirty="0">
                <a:solidFill>
                  <a:srgbClr val="000000"/>
                </a:solidFill>
                <a:latin typeface="Calibri Light"/>
              </a:rPr>
              <a:t>UNCLASSIFIED</a:t>
            </a:r>
          </a:p>
        </p:txBody>
      </p:sp>
      <p:sp>
        <p:nvSpPr>
          <p:cNvPr id="8" name="AACG_Footer_Shape"/>
          <p:cNvSpPr txBox="1"/>
          <p:nvPr userDrawn="1"/>
        </p:nvSpPr>
        <p:spPr>
          <a:xfrm>
            <a:off x="0" y="6581001"/>
            <a:ext cx="9144000" cy="27699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sz="1200" b="0" dirty="0">
                <a:solidFill>
                  <a:srgbClr val="000000"/>
                </a:solidFill>
                <a:latin typeface="Calibri Light"/>
              </a:rPr>
              <a:t>UNCLASSIFIED</a:t>
            </a:r>
          </a:p>
        </p:txBody>
      </p:sp>
    </p:spTree>
    <p:extLst>
      <p:ext uri="{BB962C8B-B14F-4D97-AF65-F5344CB8AC3E}">
        <p14:creationId xmlns:p14="http://schemas.microsoft.com/office/powerpoint/2010/main" val="35432125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2270" y="0"/>
            <a:ext cx="9448800" cy="686409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707688" y="774441"/>
            <a:ext cx="8770774" cy="1323439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8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INTREPID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01283" y="2044915"/>
            <a:ext cx="8770774" cy="707886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SPACECRAFT NUMBER NCL-01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704387" y="2663839"/>
            <a:ext cx="8770774" cy="523220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CARLOS RAMIREZ, COMMANDING OFFICER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707688" y="5998001"/>
            <a:ext cx="8770774" cy="523220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b="1" i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“In Mare In </a:t>
            </a:r>
            <a:r>
              <a:rPr lang="en-US" sz="2800" b="1" i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Cælo</a:t>
            </a:r>
            <a:r>
              <a:rPr lang="en-US" sz="2800" b="1" i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- Into the Sea In the Sky”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07688" y="3446018"/>
            <a:ext cx="8770774" cy="2292935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1300" b="1" u="sng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Starfleet Command</a:t>
            </a:r>
            <a:r>
              <a:rPr lang="en-US" sz="13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: R. Berman, B. Braga, M. Howard, P. Lauritson, M. Sussman, A. Bormanis, P. Strong, F. Decker, A. Stella, A. Jacque-</a:t>
            </a:r>
            <a:r>
              <a:rPr lang="en-US" sz="13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Metton</a:t>
            </a:r>
            <a:r>
              <a:rPr lang="en-US" sz="13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M. Jacque-</a:t>
            </a:r>
            <a:r>
              <a:rPr lang="en-US" sz="13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Metton</a:t>
            </a:r>
            <a:r>
              <a:rPr lang="en-US" sz="13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J.P. Farrell, D. Velazquez, S. Welke * </a:t>
            </a:r>
            <a:r>
              <a:rPr lang="en-US" sz="1300" b="1" u="sng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Vehicle Development</a:t>
            </a:r>
            <a:r>
              <a:rPr lang="en-US" sz="13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: J. Conway, B. Yacobian, J. Fleck, A. Fukai, M. DeMeritt, D. Overdiek, J. Rudolph, S. Shimizu, D. Rossi * </a:t>
            </a:r>
            <a:r>
              <a:rPr lang="en-US" sz="1300" b="1" u="sng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Spaceframe Engineering</a:t>
            </a:r>
            <a:r>
              <a:rPr lang="en-US" sz="13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: H. Zimmerman, L. Dorton, J. Mees, C. Binkley, J. Eaves, D. Drexler, J. Martin, F. Zimmerman, A. Packard, A. Kay, A. Bro, B. Heidemann * </a:t>
            </a:r>
            <a:r>
              <a:rPr lang="en-US" sz="1300" b="1" u="sng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Propulsion Systems</a:t>
            </a:r>
            <a:r>
              <a:rPr lang="en-US" sz="13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: D. Curry, R.B. Moore, A. Codron, M. Suskin, L. Castro, M. Chambers * </a:t>
            </a:r>
            <a:r>
              <a:rPr lang="en-US" sz="1300" b="1" u="sng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Mission Ops</a:t>
            </a:r>
            <a:r>
              <a:rPr lang="en-US" sz="13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: T. Arp, T. Purser, A. Rockler, F. Leisure, G. Medina, B. Laughlin, T. Mertz, C. Clark, F. O'Hea * </a:t>
            </a:r>
            <a:r>
              <a:rPr lang="en-US" sz="1300" b="1" u="sng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Imaging and sensor technologies</a:t>
            </a:r>
            <a:r>
              <a:rPr lang="en-US" sz="13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: M. Rush, D. Knapp, G. Tachell, S. Middleton, B. Peets, R. Eyslee, E. Cooper, R. Burgess, T. Bookout, G. Agalsoff, J. Agalsoff, Jr. * </a:t>
            </a:r>
            <a:r>
              <a:rPr lang="en-US" sz="1300" b="1" u="sng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Orbital Ergonomics</a:t>
            </a:r>
            <a:r>
              <a:rPr lang="en-US" sz="13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: M. Westmore, S. Burman, R. Blackman, C. Kunz, M. Moore, M. Keating, F. Sepulveda, L. Rich, C. Russo, J. Nesterowicz * </a:t>
            </a:r>
            <a:r>
              <a:rPr lang="en-US" sz="1300" b="1" u="sng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Flight Test Crew</a:t>
            </a:r>
            <a:r>
              <a:rPr lang="en-US" sz="13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: R. Ratliff, P. Albiez, W. Thoms, J. Djanrelian, S. Satterfield, G. Edelman, L. White, L. Ward, S. D'Errico, K. Slechta * </a:t>
            </a:r>
            <a:r>
              <a:rPr lang="en-US" sz="1300" b="1" u="sng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Flight Software</a:t>
            </a:r>
            <a:r>
              <a:rPr lang="en-US" sz="13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: M. Okuda, J. Van Over, W. Drapanas, A. Fredrickson, G. Mandel, D. Okuda, B. Betts * </a:t>
            </a:r>
            <a:r>
              <a:rPr lang="en-US" sz="1300" b="1" u="sng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United Earth Space Probe Agency</a:t>
            </a:r>
            <a:r>
              <a:rPr lang="en-US" sz="13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: G. Roddenberry, W.M. Jefferies</a:t>
            </a:r>
          </a:p>
        </p:txBody>
      </p:sp>
    </p:spTree>
    <p:extLst>
      <p:ext uri="{BB962C8B-B14F-4D97-AF65-F5344CB8AC3E}">
        <p14:creationId xmlns:p14="http://schemas.microsoft.com/office/powerpoint/2010/main" val="23503173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2270" y="0"/>
            <a:ext cx="9448800" cy="686409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707688" y="774441"/>
            <a:ext cx="8770774" cy="1323439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8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ENTERPRISE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01283" y="2044915"/>
            <a:ext cx="8770774" cy="707886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SPACECRAFT NUMBER NX-01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704387" y="2663839"/>
            <a:ext cx="8770774" cy="523220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JONATHAN ARCHER, COMMANDING OFFICER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707688" y="5998001"/>
            <a:ext cx="8770774" cy="523220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b="1" i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“…to boldly go where no man has gone before!”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07688" y="3446018"/>
            <a:ext cx="8770774" cy="2292935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1300" b="1" u="sng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Starfleet Command</a:t>
            </a:r>
            <a:r>
              <a:rPr lang="en-US" sz="13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: R. Berman, B. Braga, M. Howard, P. Lauritson, M. Sussman, A. Bormanis, P. Strong, F. Decker, A. Stella, A. Jacque-</a:t>
            </a:r>
            <a:r>
              <a:rPr lang="en-US" sz="13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Metton</a:t>
            </a:r>
            <a:r>
              <a:rPr lang="en-US" sz="13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M. Jacque-</a:t>
            </a:r>
            <a:r>
              <a:rPr lang="en-US" sz="13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Metton</a:t>
            </a:r>
            <a:r>
              <a:rPr lang="en-US" sz="13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J.P. Farrell, D. Velazquez, S. Welke * </a:t>
            </a:r>
            <a:r>
              <a:rPr lang="en-US" sz="1300" b="1" u="sng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Vehicle Development</a:t>
            </a:r>
            <a:r>
              <a:rPr lang="en-US" sz="13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: J. Conway, B. Yacobian, J. Fleck, A. Fukai, M. DeMeritt, D. Overdiek, J. Rudolph, S. Shimizu, D. Rossi * </a:t>
            </a:r>
            <a:r>
              <a:rPr lang="en-US" sz="1300" b="1" u="sng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Spaceframe Engineering</a:t>
            </a:r>
            <a:r>
              <a:rPr lang="en-US" sz="13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: H. Zimmerman, L. Dorton, J. Mees, C. Binkley, J. Eaves, D. Drexler, J. Martin, F. Zimmerman, A. Packard, A. Kay, A. Bro, B. Heidemann * </a:t>
            </a:r>
            <a:r>
              <a:rPr lang="en-US" sz="1300" b="1" u="sng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Propulsion Systems</a:t>
            </a:r>
            <a:r>
              <a:rPr lang="en-US" sz="13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: D. Curry, R.B. Moore, A. Codron, M. Suskin, L. Castro, M. Chambers * </a:t>
            </a:r>
            <a:r>
              <a:rPr lang="en-US" sz="1300" b="1" u="sng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Mission Ops</a:t>
            </a:r>
            <a:r>
              <a:rPr lang="en-US" sz="13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: T. Arp, T. Purser, A. Rockler, F. Leisure, G. Medina, B. Laughlin, T. Mertz, C. Clark, F. O'Hea * </a:t>
            </a:r>
            <a:r>
              <a:rPr lang="en-US" sz="1300" b="1" u="sng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Imaging and sensor technologies</a:t>
            </a:r>
            <a:r>
              <a:rPr lang="en-US" sz="13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: M. Rush, D. Knapp, G. Tachell, S. Middleton, B. Peets, R. Eyslee, E. Cooper, R. Burgess, T. Bookout, G. Agalsoff, J. Agalsoff, Jr. * </a:t>
            </a:r>
            <a:r>
              <a:rPr lang="en-US" sz="1300" b="1" u="sng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Orbital Ergonomics</a:t>
            </a:r>
            <a:r>
              <a:rPr lang="en-US" sz="13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: M. Westmore, S. Burman, R. Blackman, C. Kunz, M. Moore, M. Keating, F. Sepulveda, L. Rich, C. Russo, J. Nesterowicz * </a:t>
            </a:r>
            <a:r>
              <a:rPr lang="en-US" sz="1300" b="1" u="sng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Flight Test Crew</a:t>
            </a:r>
            <a:r>
              <a:rPr lang="en-US" sz="13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: R. Ratliff, P. Albiez, W. Thoms, J. Djanrelian, S. Satterfield, G. Edelman, L. White, L. Ward, S. D'Errico, K. Slechta * </a:t>
            </a:r>
            <a:r>
              <a:rPr lang="en-US" sz="1300" b="1" u="sng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Flight Software</a:t>
            </a:r>
            <a:r>
              <a:rPr lang="en-US" sz="13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: M. Okuda, J. Van Over, W. Drapanas, A. Fredrickson, G. Mandel, D. Okuda, B. Betts * </a:t>
            </a:r>
            <a:r>
              <a:rPr lang="en-US" sz="1300" b="1" u="sng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United Earth Space Probe Agency</a:t>
            </a:r>
            <a:r>
              <a:rPr lang="en-US" sz="13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: G. Roddenberry, W.M. Jefferies</a:t>
            </a:r>
          </a:p>
        </p:txBody>
      </p:sp>
    </p:spTree>
    <p:extLst>
      <p:ext uri="{BB962C8B-B14F-4D97-AF65-F5344CB8AC3E}">
        <p14:creationId xmlns:p14="http://schemas.microsoft.com/office/powerpoint/2010/main" val="3182095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2270" y="0"/>
            <a:ext cx="9448800" cy="686409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707688" y="774441"/>
            <a:ext cx="8770774" cy="1323439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8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COLUMBIA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01283" y="2044915"/>
            <a:ext cx="8770774" cy="707886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SPACECRAFT NUMBER NX-02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704387" y="2663839"/>
            <a:ext cx="8770774" cy="523220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ERIKA HERNANDEZ, COMMANDING OFFICER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707688" y="5998001"/>
            <a:ext cx="8770774" cy="584775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1600" b="1" i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"</a:t>
            </a:r>
            <a:r>
              <a:rPr lang="en-US" sz="1600" b="1" i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Audentes</a:t>
            </a:r>
            <a:r>
              <a:rPr lang="en-US" sz="1600" b="1" i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  <a:r>
              <a:rPr lang="en-US" sz="1600" b="1" i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fortuna</a:t>
            </a:r>
            <a:r>
              <a:rPr lang="en-US" sz="1600" b="1" i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  <a:r>
              <a:rPr lang="en-US" sz="1600" b="1" i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juvat</a:t>
            </a:r>
            <a:r>
              <a:rPr lang="en-US" sz="1600" b="1" i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- Fortune favors the bold" </a:t>
            </a:r>
          </a:p>
          <a:p>
            <a:pPr algn="ctr"/>
            <a:r>
              <a:rPr lang="en-US" sz="1600" b="1" i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                                                                      </a:t>
            </a:r>
            <a:r>
              <a:rPr lang="en-US" sz="16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- Virgil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07688" y="3477278"/>
            <a:ext cx="8770774" cy="2569934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1150" b="1" u="sng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Starfleet Command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: R. Berman, B. Braga, M. </a:t>
            </a:r>
            <a:r>
              <a:rPr lang="en-US" sz="115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Coto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P. </a:t>
            </a:r>
            <a:r>
              <a:rPr lang="en-US" sz="115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Lauritson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M. Howard, D. Velazquez, J.P. Farrell, B. </a:t>
            </a:r>
            <a:r>
              <a:rPr lang="en-US" sz="115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Yacobian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S. </a:t>
            </a:r>
            <a:r>
              <a:rPr lang="en-US" sz="115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Welke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D. Rossi, D. </a:t>
            </a:r>
            <a:r>
              <a:rPr lang="en-US" sz="115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Mirabello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T. </a:t>
            </a:r>
            <a:r>
              <a:rPr lang="en-US" sz="115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Matalas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D. Rooney, S. </a:t>
            </a:r>
            <a:r>
              <a:rPr lang="en-US" sz="115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Rissmiller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* </a:t>
            </a:r>
            <a:r>
              <a:rPr lang="en-US" sz="1150" b="1" u="sng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Vehicle Development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: A. </a:t>
            </a:r>
            <a:r>
              <a:rPr lang="en-US" sz="115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Kroeker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B. </a:t>
            </a:r>
            <a:r>
              <a:rPr lang="en-US" sz="115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Yacobian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G. Harvey, E. Norman, N. Lee, T. Scott, R. Simonson, A. Levy, A. </a:t>
            </a:r>
            <a:r>
              <a:rPr lang="en-US" sz="115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Fukai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M. </a:t>
            </a:r>
            <a:r>
              <a:rPr lang="en-US" sz="115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DeMeritt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D. </a:t>
            </a:r>
            <a:r>
              <a:rPr lang="en-US" sz="115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Trotti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T. </a:t>
            </a:r>
            <a:r>
              <a:rPr lang="en-US" sz="115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Tagamolila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J. Harris, P. Butler, J. Rudolph, J. Brown, S. Shimizu, L. </a:t>
            </a:r>
            <a:r>
              <a:rPr lang="en-US" sz="115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Sena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A. </a:t>
            </a:r>
            <a:r>
              <a:rPr lang="en-US" sz="115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Pooley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* </a:t>
            </a:r>
            <a:r>
              <a:rPr lang="en-US" sz="1150" b="1" u="sng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Mission Ops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: M. </a:t>
            </a:r>
            <a:r>
              <a:rPr lang="en-US" sz="115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Sussman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A. </a:t>
            </a:r>
            <a:r>
              <a:rPr lang="en-US" sz="115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Bormanis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J. Reeves-Stevens, G. Reeves-Stevens, J. Fernandez * </a:t>
            </a:r>
            <a:r>
              <a:rPr lang="en-US" sz="1150" b="1" u="sng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Spaceframe Engineering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: H. Zimmerman, L. </a:t>
            </a:r>
            <a:r>
              <a:rPr lang="en-US" sz="115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Dorton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J. Eaves, D. Drexler, B. </a:t>
            </a:r>
            <a:r>
              <a:rPr lang="en-US" sz="115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Heidemann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M. Okuda, J. Van Over, A. Fredrickson, A. Kobayashi, F. Zimmerman, L. Cole, A. Packard * </a:t>
            </a:r>
            <a:r>
              <a:rPr lang="en-US" sz="1150" b="1" u="sng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Propulsion Systems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: M. Rush, D. Knapp, M. Reilly, M. Rush, S. Peck, R. </a:t>
            </a:r>
            <a:r>
              <a:rPr lang="en-US" sz="115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Eyslee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F. Valdes, L. </a:t>
            </a:r>
            <a:r>
              <a:rPr lang="en-US" sz="115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Christenberry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R. Meyers, D. </a:t>
            </a:r>
            <a:r>
              <a:rPr lang="en-US" sz="115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Pondella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P. Jacobson, J. Devlin, R. Dominguez, W. Mayer, R. </a:t>
            </a:r>
            <a:r>
              <a:rPr lang="en-US" sz="115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Calvaruso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A. Dominguez * </a:t>
            </a:r>
            <a:r>
              <a:rPr lang="en-US" sz="1150" b="1" u="sng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Orbital Ergonomics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: J. </a:t>
            </a:r>
            <a:r>
              <a:rPr lang="en-US" sz="115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Mees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M. Bozeman, A. </a:t>
            </a:r>
            <a:r>
              <a:rPr lang="en-US" sz="115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Zerkel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E. Kelly, C. Russo, J. </a:t>
            </a:r>
            <a:r>
              <a:rPr lang="en-US" sz="115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Nesterowicz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* </a:t>
            </a:r>
            <a:r>
              <a:rPr lang="en-US" sz="1150" b="1" u="sng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Deep Space Operations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: T. Arp, T. Purser, J. </a:t>
            </a:r>
            <a:r>
              <a:rPr lang="en-US" sz="115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Pizston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J. </a:t>
            </a:r>
            <a:r>
              <a:rPr lang="en-US" sz="115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Djanrelian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C. Clark, F. </a:t>
            </a:r>
            <a:r>
              <a:rPr lang="en-US" sz="115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O'Hea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R. Ratliff, J. </a:t>
            </a:r>
            <a:r>
              <a:rPr lang="en-US" sz="115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Peyser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D. </a:t>
            </a:r>
            <a:r>
              <a:rPr lang="en-US" sz="115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Drozdowski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R. Hester, W. </a:t>
            </a:r>
            <a:r>
              <a:rPr lang="en-US" sz="115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Thoms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V. </a:t>
            </a:r>
            <a:r>
              <a:rPr lang="en-US" sz="115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Deadrick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Jr. * </a:t>
            </a:r>
            <a:r>
              <a:rPr lang="en-US" sz="1150" b="1" u="sng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Flight Test Crew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: G. </a:t>
            </a:r>
            <a:r>
              <a:rPr lang="en-US" sz="115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Agalsoff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J. </a:t>
            </a:r>
            <a:r>
              <a:rPr lang="en-US" sz="115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Agalsoff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R. Cooper, D. Okuda, B. Betts, M. Moore, R. Goddard, L. Connolly, M. </a:t>
            </a:r>
            <a:r>
              <a:rPr lang="en-US" sz="115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Westmore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V. </a:t>
            </a:r>
            <a:r>
              <a:rPr lang="en-US" sz="115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Canamar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E. Ellis, S. </a:t>
            </a:r>
            <a:r>
              <a:rPr lang="en-US" sz="115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Westmore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J. Lewis, B. Look * </a:t>
            </a:r>
            <a:r>
              <a:rPr lang="en-US" sz="1150" b="1" u="sng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Environmental Systems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: B. Blackman, C. Kunz, T. Siegel, P. Corcoran-Woods, M. Hoffman, E. Regan, J. Thomas, L. White * </a:t>
            </a:r>
            <a:r>
              <a:rPr lang="en-US" sz="1150" b="1" u="sng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Security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: L. Ward, S. </a:t>
            </a:r>
            <a:r>
              <a:rPr lang="en-US" sz="115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D'Errico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G. Edelman, L. Dukes, S. Brill, J. Moore, J. Fisher * </a:t>
            </a:r>
            <a:r>
              <a:rPr lang="en-US" sz="1150" b="1" u="sng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Flight Software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: J. </a:t>
            </a:r>
            <a:r>
              <a:rPr lang="en-US" sz="115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McMeikan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J.P. Farrell, B. Lederman, C. Petrus, D. Baskin, H. </a:t>
            </a:r>
            <a:r>
              <a:rPr lang="en-US" sz="115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Jierjian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D. </a:t>
            </a:r>
            <a:r>
              <a:rPr lang="en-US" sz="115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Koeppel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M. O'Halloran, A. </a:t>
            </a:r>
            <a:r>
              <a:rPr lang="en-US" sz="115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Codron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D. </a:t>
            </a:r>
            <a:r>
              <a:rPr lang="en-US" sz="115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Takemura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A. Simonson, A. Lambert * </a:t>
            </a:r>
            <a:r>
              <a:rPr lang="en-US" sz="1150" b="1" u="sng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United Earth Space Probe Agency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: G. Roddenberry, W.M. Jefferies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708302" y="3058504"/>
            <a:ext cx="8770774" cy="523220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SAN FRANCISCO, EARTH</a:t>
            </a:r>
          </a:p>
        </p:txBody>
      </p:sp>
    </p:spTree>
    <p:extLst>
      <p:ext uri="{BB962C8B-B14F-4D97-AF65-F5344CB8AC3E}">
        <p14:creationId xmlns:p14="http://schemas.microsoft.com/office/powerpoint/2010/main" val="2297020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EB4F67-44D5-4306-8D37-D7763D8027F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3BFCF0E-2AAC-4FC0-B351-CF42B7A7060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76B73E4-003A-453A-B43C-C9E5868BA8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-3048"/>
            <a:ext cx="9448800" cy="6864096"/>
          </a:xfrm>
          <a:prstGeom prst="rect">
            <a:avLst/>
          </a:prstGeom>
        </p:spPr>
      </p:pic>
      <p:sp>
        <p:nvSpPr>
          <p:cNvPr id="5" name="TextBox 10">
            <a:extLst>
              <a:ext uri="{FF2B5EF4-FFF2-40B4-BE49-F238E27FC236}">
                <a16:creationId xmlns:a16="http://schemas.microsoft.com/office/drawing/2014/main" id="{F58EDD3D-8710-4A7D-BEE7-96056EB590A3}"/>
              </a:ext>
            </a:extLst>
          </p:cNvPr>
          <p:cNvSpPr txBox="1"/>
          <p:nvPr/>
        </p:nvSpPr>
        <p:spPr>
          <a:xfrm>
            <a:off x="1710613" y="2525298"/>
            <a:ext cx="8770774" cy="1200329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7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U.S.S. DAEDALUS</a:t>
            </a:r>
          </a:p>
        </p:txBody>
      </p:sp>
      <p:sp>
        <p:nvSpPr>
          <p:cNvPr id="6" name="TextBox 13">
            <a:extLst>
              <a:ext uri="{FF2B5EF4-FFF2-40B4-BE49-F238E27FC236}">
                <a16:creationId xmlns:a16="http://schemas.microsoft.com/office/drawing/2014/main" id="{4139A1EF-4CA6-4E29-88E2-076E6557F6EC}"/>
              </a:ext>
            </a:extLst>
          </p:cNvPr>
          <p:cNvSpPr txBox="1"/>
          <p:nvPr/>
        </p:nvSpPr>
        <p:spPr>
          <a:xfrm>
            <a:off x="1700893" y="3549383"/>
            <a:ext cx="8789827" cy="707886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FIRST OF HER CLASS</a:t>
            </a:r>
          </a:p>
        </p:txBody>
      </p:sp>
      <p:sp>
        <p:nvSpPr>
          <p:cNvPr id="7" name="TextBox 14">
            <a:extLst>
              <a:ext uri="{FF2B5EF4-FFF2-40B4-BE49-F238E27FC236}">
                <a16:creationId xmlns:a16="http://schemas.microsoft.com/office/drawing/2014/main" id="{CD59A1B4-F4AF-4380-848E-0ECF13050187}"/>
              </a:ext>
            </a:extLst>
          </p:cNvPr>
          <p:cNvSpPr txBox="1"/>
          <p:nvPr/>
        </p:nvSpPr>
        <p:spPr>
          <a:xfrm>
            <a:off x="1710421" y="4616355"/>
            <a:ext cx="8777369" cy="646331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STARFLEET REGISTRY NCC-170</a:t>
            </a:r>
          </a:p>
        </p:txBody>
      </p:sp>
      <p:sp>
        <p:nvSpPr>
          <p:cNvPr id="8" name="TextBox 15">
            <a:extLst>
              <a:ext uri="{FF2B5EF4-FFF2-40B4-BE49-F238E27FC236}">
                <a16:creationId xmlns:a16="http://schemas.microsoft.com/office/drawing/2014/main" id="{5E848994-FEFB-4DEA-A795-681032AC5C5C}"/>
              </a:ext>
            </a:extLst>
          </p:cNvPr>
          <p:cNvSpPr txBox="1"/>
          <p:nvPr/>
        </p:nvSpPr>
        <p:spPr>
          <a:xfrm>
            <a:off x="1717018" y="5994953"/>
            <a:ext cx="8770774" cy="400110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i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“It matters not how long we live, but how.” - Philip James Bailey </a:t>
            </a:r>
          </a:p>
        </p:txBody>
      </p:sp>
      <p:sp>
        <p:nvSpPr>
          <p:cNvPr id="9" name="TextBox 16">
            <a:extLst>
              <a:ext uri="{FF2B5EF4-FFF2-40B4-BE49-F238E27FC236}">
                <a16:creationId xmlns:a16="http://schemas.microsoft.com/office/drawing/2014/main" id="{0F678E31-8CA8-476F-A13E-D269725225C9}"/>
              </a:ext>
            </a:extLst>
          </p:cNvPr>
          <p:cNvSpPr txBox="1"/>
          <p:nvPr/>
        </p:nvSpPr>
        <p:spPr>
          <a:xfrm>
            <a:off x="1719943" y="5231812"/>
            <a:ext cx="8767847" cy="400110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FIRST TO BEAR THE NAME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72A3753-635F-43A1-8F87-593C624465F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3957" y="425374"/>
            <a:ext cx="1321594" cy="1654969"/>
          </a:xfrm>
          <a:prstGeom prst="rect">
            <a:avLst/>
          </a:prstGeom>
        </p:spPr>
      </p:pic>
      <p:sp>
        <p:nvSpPr>
          <p:cNvPr id="11" name="TextBox 18">
            <a:extLst>
              <a:ext uri="{FF2B5EF4-FFF2-40B4-BE49-F238E27FC236}">
                <a16:creationId xmlns:a16="http://schemas.microsoft.com/office/drawing/2014/main" id="{6421A30B-8827-4208-8E52-6F45B872A3B2}"/>
              </a:ext>
            </a:extLst>
          </p:cNvPr>
          <p:cNvSpPr txBox="1"/>
          <p:nvPr/>
        </p:nvSpPr>
        <p:spPr>
          <a:xfrm>
            <a:off x="1714538" y="4101489"/>
            <a:ext cx="8777369" cy="646331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UNITED FEDERATION OF PLANETS</a:t>
            </a:r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E7CB4165-FFC4-427E-BF7E-41FFD30DCC85}"/>
              </a:ext>
            </a:extLst>
          </p:cNvPr>
          <p:cNvSpPr txBox="1"/>
          <p:nvPr/>
        </p:nvSpPr>
        <p:spPr>
          <a:xfrm>
            <a:off x="1708036" y="2096486"/>
            <a:ext cx="8789827" cy="707886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STARSHIP</a:t>
            </a:r>
          </a:p>
        </p:txBody>
      </p:sp>
    </p:spTree>
    <p:extLst>
      <p:ext uri="{BB962C8B-B14F-4D97-AF65-F5344CB8AC3E}">
        <p14:creationId xmlns:p14="http://schemas.microsoft.com/office/powerpoint/2010/main" val="32702630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795" y="0"/>
            <a:ext cx="9448800" cy="686409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710808" y="1985156"/>
            <a:ext cx="8770774" cy="1200329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7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U.S.S. ESSEX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01088" y="2909638"/>
            <a:ext cx="8789827" cy="707886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000" b="1" i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DAEDALUS</a:t>
            </a:r>
            <a:r>
              <a:rPr lang="en-US" sz="4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CLASS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710616" y="4619403"/>
            <a:ext cx="8777369" cy="646331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6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STARFLEET REGISTRY NCC-173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717213" y="5998001"/>
            <a:ext cx="8770774" cy="369332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b="1" i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“…you must study the endgame before anything else.” - José Raúl Capablanca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20138" y="5234860"/>
            <a:ext cx="8767847" cy="400110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FIRST TO BEAR THE NAME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4152" y="428422"/>
            <a:ext cx="1321594" cy="1654969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1714733" y="4104537"/>
            <a:ext cx="8777369" cy="646331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6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UNITED FEDERATION OF PLANETS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0C8236F-617A-4138-91C1-31B651E5BBAE}"/>
              </a:ext>
            </a:extLst>
          </p:cNvPr>
          <p:cNvSpPr txBox="1"/>
          <p:nvPr/>
        </p:nvSpPr>
        <p:spPr>
          <a:xfrm>
            <a:off x="1708231" y="3493756"/>
            <a:ext cx="8789827" cy="707886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STARSHIP</a:t>
            </a:r>
          </a:p>
        </p:txBody>
      </p:sp>
    </p:spTree>
    <p:extLst>
      <p:ext uri="{BB962C8B-B14F-4D97-AF65-F5344CB8AC3E}">
        <p14:creationId xmlns:p14="http://schemas.microsoft.com/office/powerpoint/2010/main" val="12406681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795" y="0"/>
            <a:ext cx="9448800" cy="686409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710808" y="2034067"/>
            <a:ext cx="8770774" cy="1200329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7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U.S.S. ENTERPRISE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159066" y="430826"/>
            <a:ext cx="3163076" cy="1384995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SAN FRANCISCO FLEET YARDS, EARTH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905042" y="428422"/>
            <a:ext cx="3116424" cy="1384995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UNITED FEDERATION OF PLANETS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01088" y="2959305"/>
            <a:ext cx="8789827" cy="1323439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000" b="1" i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CONSTITUTION</a:t>
            </a:r>
            <a:r>
              <a:rPr lang="en-US" sz="4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CLASS</a:t>
            </a:r>
          </a:p>
          <a:p>
            <a:pPr algn="ctr"/>
            <a:r>
              <a:rPr lang="en-US" sz="4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STARSHIP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710616" y="4273407"/>
            <a:ext cx="8777369" cy="707886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STARFLEET REGISTRY NCC-1701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717213" y="5998001"/>
            <a:ext cx="8770774" cy="523220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b="1" i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“…to boldly go where no man has gone before!”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20138" y="5234860"/>
            <a:ext cx="8767847" cy="400110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FIRST TO BEAR THE NAME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4450" y="267338"/>
            <a:ext cx="1950720" cy="1950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40192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795" y="-6096"/>
            <a:ext cx="9448800" cy="686409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10807" y="1786417"/>
            <a:ext cx="8776218" cy="1200329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7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U.S.S. ENTERPRISE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710614" y="2711655"/>
            <a:ext cx="8770774" cy="446276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300" b="1" i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CONSTITUTION</a:t>
            </a:r>
            <a:r>
              <a:rPr lang="en-US" sz="23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CLASS * STARFLEET REGISTRY NCC-1701-A</a:t>
            </a:r>
            <a:r>
              <a:rPr lang="en-US" sz="2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10614" y="3054555"/>
            <a:ext cx="8770774" cy="523220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COMMISSIONED: STARDATE 8442.5</a:t>
            </a:r>
            <a:r>
              <a:rPr lang="en-US" sz="24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710614" y="3445080"/>
            <a:ext cx="8770774" cy="523220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SECOND STARSHIP TO BEAR THE NAME</a:t>
            </a:r>
            <a:endParaRPr lang="en-US" sz="24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10614" y="3826080"/>
            <a:ext cx="8770774" cy="523220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UNITED FEDERATION OF PLANETS</a:t>
            </a:r>
            <a:endParaRPr lang="en-US" sz="24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889698" y="4517461"/>
            <a:ext cx="1315638" cy="1169551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STARFLEET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COMMAND</a:t>
            </a:r>
          </a:p>
          <a:p>
            <a:endParaRPr lang="de-DE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de-DE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G. Roddenberry</a:t>
            </a:r>
          </a:p>
          <a:p>
            <a:r>
              <a:rPr lang="de-DE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Rick K. Berman</a:t>
            </a:r>
          </a:p>
          <a:p>
            <a:r>
              <a:rPr lang="de-DE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Bernie Williams</a:t>
            </a:r>
          </a:p>
          <a:p>
            <a:r>
              <a:rPr lang="de-DE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Peter Lauritson 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055052" y="4520569"/>
            <a:ext cx="1315638" cy="1169551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FLEET OPERATIONS</a:t>
            </a:r>
          </a:p>
          <a:p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David Carson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Michelle Wright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Ronald D. Moore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Brannon Braga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246011" y="4511622"/>
            <a:ext cx="1368938" cy="1169551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OFFICE OF SCIENCE OPS</a:t>
            </a:r>
          </a:p>
          <a:p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H. Zimmerman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Sandy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Veneziano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John Dwyer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Ron Wilkinson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819693" y="4517709"/>
            <a:ext cx="1430717" cy="1169551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ADVANCED TECHNOLOGIES</a:t>
            </a:r>
          </a:p>
          <a:p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Thomas Arp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Mike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Westmore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Bob Blackman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Thomas Causey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33601" y="4512941"/>
            <a:ext cx="1315638" cy="1169551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TACTICAL 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UNIT</a:t>
            </a:r>
          </a:p>
          <a:p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John Alonzo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Pernell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Tyrus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Yudi</a:t>
            </a:r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Bennett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Dan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Silverburg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440960" y="4511622"/>
            <a:ext cx="1315638" cy="1169551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ENGINEERING DIVISION</a:t>
            </a:r>
          </a:p>
          <a:p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Dan Curry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Ronald B. Moore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William George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John Eaves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717213" y="5998001"/>
            <a:ext cx="8770774" cy="523220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b="1" i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“…to boldly go where no man has gone before!”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042323" y="4519727"/>
            <a:ext cx="1430717" cy="1323439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U.E.S.P.A.</a:t>
            </a:r>
          </a:p>
          <a:p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Denise Okuda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Alan Kobayashi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James Van Over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A. Fredrickson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Geoff Mandel </a:t>
            </a: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0532" y="55884"/>
            <a:ext cx="3690938" cy="2681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42110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2270" y="-6096"/>
            <a:ext cx="9448800" cy="686409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10808" y="1786417"/>
            <a:ext cx="8770774" cy="1200329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7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U.S.S. ENTERPRISE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710614" y="2711655"/>
            <a:ext cx="8770774" cy="461665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400" b="1" i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EXCELSIOR</a:t>
            </a:r>
            <a:r>
              <a:rPr lang="en-US" sz="24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CLASS * STARFLEET REGISTRY NCC-1701-B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10614" y="3054555"/>
            <a:ext cx="8770774" cy="523220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COMMISSIONED: STARDATE 9715.5</a:t>
            </a:r>
            <a:r>
              <a:rPr lang="en-US" sz="24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710614" y="3445080"/>
            <a:ext cx="8770774" cy="523220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THIRD STARSHIP TO BEAR THE NAME</a:t>
            </a:r>
            <a:endParaRPr lang="en-US" sz="24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10614" y="3826080"/>
            <a:ext cx="8770774" cy="523220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UNITED FEDERATION OF PLANETS</a:t>
            </a:r>
            <a:endParaRPr lang="en-US" sz="24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889698" y="4517461"/>
            <a:ext cx="1315638" cy="1169551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STARFLEET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COMMAND</a:t>
            </a:r>
          </a:p>
          <a:p>
            <a:endParaRPr lang="de-DE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de-DE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G. Roddenberry</a:t>
            </a:r>
          </a:p>
          <a:p>
            <a:r>
              <a:rPr lang="de-DE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Rick K. Berman</a:t>
            </a:r>
          </a:p>
          <a:p>
            <a:r>
              <a:rPr lang="de-DE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Bernie Williams</a:t>
            </a:r>
          </a:p>
          <a:p>
            <a:r>
              <a:rPr lang="de-DE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Peter Lauritson 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055052" y="4520569"/>
            <a:ext cx="1315638" cy="1169551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FLEET OPERATIONS</a:t>
            </a:r>
          </a:p>
          <a:p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David Carson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Michelle Wright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Ronald D. Moore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Brannon Braga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246011" y="4511622"/>
            <a:ext cx="1368938" cy="1169551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OFFICE OF SCIENCE OPS</a:t>
            </a:r>
          </a:p>
          <a:p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H. Zimmerman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Sandy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Veneziano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John Dwyer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Ron Wilkinson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819693" y="4517709"/>
            <a:ext cx="1430717" cy="1169551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ADVANCED TECHNOLOGIES</a:t>
            </a:r>
          </a:p>
          <a:p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Thomas Arp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Mike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Westmore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Bob Blackman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Thomas Causey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33601" y="4512941"/>
            <a:ext cx="1315638" cy="1169551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TACTICAL 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UNIT</a:t>
            </a:r>
          </a:p>
          <a:p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John Alonzo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Pernell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Tyrus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Yudi</a:t>
            </a:r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Bennett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Dan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Silverburg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440960" y="4511622"/>
            <a:ext cx="1315638" cy="1169551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ENGINEERING DIVISION</a:t>
            </a:r>
          </a:p>
          <a:p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Dan Curry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Ronald B. Moore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William George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John Eaves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717213" y="5998001"/>
            <a:ext cx="8770774" cy="523220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b="1" i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“…to boldly go where no man has gone before!”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042323" y="4519727"/>
            <a:ext cx="1430717" cy="1323439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U.E.S.P.A.</a:t>
            </a:r>
          </a:p>
          <a:p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Denise Okuda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Alan Kobayashi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James Van Over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A. Fredrickson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Geoff Mandel </a:t>
            </a: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0532" y="55884"/>
            <a:ext cx="3690938" cy="2681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81950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795" y="-6096"/>
            <a:ext cx="9448800" cy="686409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10808" y="1786417"/>
            <a:ext cx="8770774" cy="1200329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7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U.S.S. ENTERPRISE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710614" y="2711655"/>
            <a:ext cx="8770774" cy="461665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400" b="1" i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AMBASSADOR</a:t>
            </a:r>
            <a:r>
              <a:rPr lang="en-US" sz="24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CLASS * STARFLEET REGISTRY NCC-1701-C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10614" y="3054555"/>
            <a:ext cx="8770774" cy="523220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COMMISSIONED: STARDATE 09875.2</a:t>
            </a:r>
            <a:r>
              <a:rPr lang="en-US" sz="24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710614" y="3445080"/>
            <a:ext cx="8770774" cy="523220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FOURTH STARSHIP TO BEAR THE NAME</a:t>
            </a:r>
            <a:endParaRPr lang="en-US" sz="24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10614" y="3826080"/>
            <a:ext cx="8770774" cy="523220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UNITED FEDERATION OF PLANETS</a:t>
            </a:r>
            <a:endParaRPr lang="en-US" sz="24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889698" y="4517461"/>
            <a:ext cx="1315638" cy="1169551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STARFLEET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COMMAND</a:t>
            </a:r>
          </a:p>
          <a:p>
            <a:endParaRPr lang="de-DE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de-DE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G. Roddenberry</a:t>
            </a:r>
          </a:p>
          <a:p>
            <a:r>
              <a:rPr lang="de-DE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Rick K. Berman</a:t>
            </a:r>
          </a:p>
          <a:p>
            <a:r>
              <a:rPr lang="de-DE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Bernie Williams</a:t>
            </a:r>
          </a:p>
          <a:p>
            <a:r>
              <a:rPr lang="de-DE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Peter Lauritson 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055052" y="4520569"/>
            <a:ext cx="1315638" cy="1169551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FLEET OPERATIONS</a:t>
            </a:r>
          </a:p>
          <a:p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David Carson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Michelle Wright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Ronald D. Moore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Brannon Braga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246011" y="4511622"/>
            <a:ext cx="1368938" cy="1169551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OFFICE OF SCIENCE OPS</a:t>
            </a:r>
          </a:p>
          <a:p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H. Zimmerman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Sandy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Veneziano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John Dwyer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Ron Wilkinson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819693" y="4517709"/>
            <a:ext cx="1430717" cy="1169551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ADVANCED TECHNOLOGIES</a:t>
            </a:r>
          </a:p>
          <a:p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Thomas Arp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Mike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Westmore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Bob Blackman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Thomas Causey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33601" y="4512941"/>
            <a:ext cx="1315638" cy="1169551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TACTICAL 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UNIT</a:t>
            </a:r>
          </a:p>
          <a:p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John Alonzo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Pernell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Tyrus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Yudi</a:t>
            </a:r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Bennett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Dan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Silverburg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440960" y="4511622"/>
            <a:ext cx="1315638" cy="1169551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ENGINEERING DIVISION</a:t>
            </a:r>
          </a:p>
          <a:p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Dan Curry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Ronald B. Moore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William George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John Eaves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717213" y="5998001"/>
            <a:ext cx="8770774" cy="523220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b="1" i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“…to boldly go where no man has gone before!”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042323" y="4519727"/>
            <a:ext cx="1430717" cy="1323439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U.E.S.P.A.</a:t>
            </a:r>
          </a:p>
          <a:p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Denise Okuda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Alan Kobayashi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James Van Over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A. Fredrickson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Geoff Mandel </a:t>
            </a: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0532" y="55884"/>
            <a:ext cx="3690938" cy="2681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84224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6361" y="0"/>
            <a:ext cx="9448800" cy="686409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14500" y="1881667"/>
            <a:ext cx="8776607" cy="1138773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68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U.S.S. ENTERPRISE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1053" y="428626"/>
            <a:ext cx="1429893" cy="154305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710614" y="2864055"/>
            <a:ext cx="8770774" cy="461665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000" b="1" i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GALAXY</a:t>
            </a:r>
            <a:r>
              <a:rPr lang="en-US" sz="2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CLASS * STARFLEET REGISTRY NCC-1701-D</a:t>
            </a:r>
            <a:r>
              <a:rPr lang="en-US" sz="24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710614" y="3197430"/>
            <a:ext cx="8770774" cy="461665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19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UTOPIA PLANITIA FLEET YARDS, MARS</a:t>
            </a:r>
            <a:r>
              <a:rPr lang="en-US" sz="24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10614" y="3530805"/>
            <a:ext cx="8770774" cy="384721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19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FIFTH STARSHIP TO BEAR THE NAME * LAUNCHED STARDATE 40759.5</a:t>
            </a:r>
            <a:r>
              <a:rPr lang="en-US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710614" y="3873705"/>
            <a:ext cx="8770774" cy="461665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UNITED FEDERATION OF PLANETS</a:t>
            </a:r>
            <a:r>
              <a:rPr lang="en-US" sz="24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004248" y="4225564"/>
            <a:ext cx="2028502" cy="1723549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STARFLEET COMMAND</a:t>
            </a:r>
          </a:p>
          <a:p>
            <a:pPr algn="ctr"/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Adm. Gene Roddenberry</a:t>
            </a:r>
          </a:p>
          <a:p>
            <a:pPr algn="ctr"/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Adm. Rick Berman</a:t>
            </a:r>
          </a:p>
          <a:p>
            <a:pPr algn="ctr"/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Adm. Michael </a:t>
            </a:r>
            <a:r>
              <a:rPr lang="en-US" sz="12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Piller</a:t>
            </a:r>
            <a:endParaRPr lang="en-US" sz="12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Adm. David Livingston</a:t>
            </a:r>
          </a:p>
          <a:p>
            <a:pPr algn="ctr"/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Adm. Robert H. </a:t>
            </a:r>
            <a:r>
              <a:rPr lang="en-US" sz="12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Justman</a:t>
            </a:r>
            <a:endParaRPr lang="en-US" sz="12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Adm. Peter </a:t>
            </a:r>
            <a:r>
              <a:rPr lang="en-US" sz="12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Lauritson</a:t>
            </a:r>
            <a:endParaRPr lang="en-US" sz="12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Adm. Susan </a:t>
            </a:r>
            <a:r>
              <a:rPr lang="en-US" sz="12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Sackett</a:t>
            </a:r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065536" y="4231908"/>
            <a:ext cx="1935213" cy="1908215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ENGINEERING GROUP</a:t>
            </a:r>
          </a:p>
          <a:p>
            <a:pPr algn="ctr"/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Capt. Andrew Probert</a:t>
            </a:r>
          </a:p>
          <a:p>
            <a:pPr algn="ctr"/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Capt. Herman Zimmerman</a:t>
            </a:r>
          </a:p>
          <a:p>
            <a:pPr algn="ctr"/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Capt. Richard James</a:t>
            </a:r>
          </a:p>
          <a:p>
            <a:pPr algn="ctr"/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Capt. John M. Dwyer</a:t>
            </a:r>
          </a:p>
          <a:p>
            <a:pPr algn="ctr"/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Capt. Jim </a:t>
            </a:r>
            <a:r>
              <a:rPr lang="en-US" sz="12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Mees</a:t>
            </a:r>
            <a:endParaRPr lang="en-US" sz="12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Capt. </a:t>
            </a:r>
            <a:r>
              <a:rPr lang="en-US" sz="12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Cari</a:t>
            </a:r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L. Thomas</a:t>
            </a:r>
          </a:p>
          <a:p>
            <a:pPr algn="ctr"/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Capt. Richard McKenzie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68347" y="4226535"/>
            <a:ext cx="2004128" cy="1723549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WARP TECHNOLOGIES</a:t>
            </a:r>
          </a:p>
          <a:p>
            <a:pPr algn="ctr"/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DEVELOPMENT GROUP</a:t>
            </a:r>
          </a:p>
          <a:p>
            <a:pPr algn="ctr"/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Capt. Robert Legato</a:t>
            </a:r>
          </a:p>
          <a:p>
            <a:pPr algn="ctr"/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Capt. Daniel Curry</a:t>
            </a:r>
          </a:p>
          <a:p>
            <a:pPr algn="ctr"/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Capt. Gary </a:t>
            </a:r>
            <a:r>
              <a:rPr lang="en-US" sz="12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Hutzel</a:t>
            </a:r>
            <a:endParaRPr lang="en-US" sz="12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Capt. Ronald B. Moore</a:t>
            </a:r>
          </a:p>
          <a:p>
            <a:pPr algn="ctr"/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Capt. Wendy Neuss</a:t>
            </a:r>
          </a:p>
          <a:p>
            <a:pPr algn="ctr"/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Capt. Richard Arnold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43135" y="4232119"/>
            <a:ext cx="2343028" cy="1723549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ADVANCED</a:t>
            </a:r>
          </a:p>
          <a:p>
            <a:pPr algn="ctr"/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TECHNOLOGIES UNIT</a:t>
            </a:r>
          </a:p>
          <a:p>
            <a:pPr algn="ctr"/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Dr. Rick </a:t>
            </a:r>
            <a:r>
              <a:rPr lang="en-US" sz="12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Sternbach</a:t>
            </a:r>
            <a:endParaRPr lang="en-US" sz="12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Dr. Michael Okuda </a:t>
            </a:r>
          </a:p>
          <a:p>
            <a:pPr algn="ctr"/>
            <a:endParaRPr lang="en-US" sz="12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YARD ENGINEERS</a:t>
            </a:r>
          </a:p>
          <a:p>
            <a:pPr algn="ctr"/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Capt. Gregory </a:t>
            </a:r>
            <a:r>
              <a:rPr lang="en-US" sz="12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Jein</a:t>
            </a:r>
            <a:endParaRPr lang="en-US" sz="12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Capt. Dana White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717213" y="6045626"/>
            <a:ext cx="8770774" cy="400110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000" b="1" i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“…to boldly go where no one has gone before.”</a:t>
            </a:r>
          </a:p>
        </p:txBody>
      </p:sp>
    </p:spTree>
    <p:extLst>
      <p:ext uri="{BB962C8B-B14F-4D97-AF65-F5344CB8AC3E}">
        <p14:creationId xmlns:p14="http://schemas.microsoft.com/office/powerpoint/2010/main" val="12429721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6361" y="0"/>
            <a:ext cx="9448800" cy="686409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01272" y="2006082"/>
            <a:ext cx="8776228" cy="1323439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8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U.S.S. DEFIANT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710592" y="3117935"/>
            <a:ext cx="8770774" cy="415498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1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STARFLEET REGISTRY NX-74205 * FIRST STARSHIP OF HER CLASS</a:t>
            </a:r>
            <a:endParaRPr lang="en-US" sz="2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04370" y="3428962"/>
            <a:ext cx="8770774" cy="415498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1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LAUNCHED STARDATE 47538.5 * ANTARES SHIP YARDS</a:t>
            </a:r>
            <a:endParaRPr lang="en-US" sz="2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07474" y="3739989"/>
            <a:ext cx="8770774" cy="415498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1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BAJOR SECTOR * UNITED FEDERATION OF PLANETS</a:t>
            </a:r>
            <a:r>
              <a:rPr lang="en-US" sz="2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01248" y="5940249"/>
            <a:ext cx="8770774" cy="400110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"</a:t>
            </a:r>
            <a:r>
              <a:rPr lang="en-US" sz="2000" b="1" i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All I ask is a tall ship and a star to steer her by.</a:t>
            </a:r>
            <a:r>
              <a:rPr lang="en-US" sz="2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" – John Masefield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085158" y="4108672"/>
            <a:ext cx="1315638" cy="1631216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STARFLEET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COMMAND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Rick Berman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Michael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Piller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Ira Steven Behr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David Livingston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Ronald D. Moore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Peter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Lauritson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René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Echevarria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Steve Oster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279087" y="4111780"/>
            <a:ext cx="1315638" cy="1631216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FLEET OPS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Bob Della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Santina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Brian Whitley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B.C. Cameron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Paul Lawrence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Michael Baxter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Judy Brown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Heidi Smothers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Robert Wolfe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23369" y="4105553"/>
            <a:ext cx="1368938" cy="1477328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RESEARCH &amp; DEV.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Jonathan West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Chris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Krosskove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Tim Roller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Bill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Gocke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Gary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Monak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Jim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Unsinn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Dave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DeGaetano</a:t>
            </a:r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062903" y="4108920"/>
            <a:ext cx="1430717" cy="1631216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YARD ENGINEERS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Laura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Richarz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Mike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Westmore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Bob Blackman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Joe Longo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James Van Over </a:t>
            </a:r>
          </a:p>
          <a:p>
            <a:pPr algn="ctr"/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CHIEF OF STAFF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Gene Roddenberry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48211" y="4104152"/>
            <a:ext cx="1315638" cy="1631216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TACTICAL OPS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Dan Curry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Gary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Hutzel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David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Takemura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Judy Elkins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Erik Nash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Pat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Clancey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Tony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Meininger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Greg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Jein</a:t>
            </a:r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16691" y="4102833"/>
            <a:ext cx="1344967" cy="1785104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SCIENCE OPS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Herman Zimmerman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Randy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McIlvain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Ron Wilkinson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Scott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Herbertson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Rick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Sternbach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Jim Martin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Denise Okuda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Anthony Fredrickson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0663" y="437835"/>
            <a:ext cx="1590675" cy="1762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10068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6361" y="0"/>
            <a:ext cx="9448800" cy="686409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01272" y="2006082"/>
            <a:ext cx="8776228" cy="1323439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8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U.S.S. VOYAGER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710592" y="3117935"/>
            <a:ext cx="8770774" cy="415498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1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STARFLEET REGISTRY NCC-74656 * </a:t>
            </a:r>
            <a:r>
              <a:rPr lang="en-US" sz="2100" b="1" i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INTREPID</a:t>
            </a:r>
            <a:r>
              <a:rPr lang="en-US" sz="21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CLASS STARSHIP</a:t>
            </a:r>
            <a:r>
              <a:rPr lang="en-US" sz="2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04370" y="3428962"/>
            <a:ext cx="8770774" cy="415498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1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LAUNCHED STARDATE 48038.5 * EARTH STATION MCKINLEY</a:t>
            </a:r>
            <a:r>
              <a:rPr lang="en-US" sz="2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707474" y="3739989"/>
            <a:ext cx="8770774" cy="415498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1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SOL SECTOR * UNITED FEDERATION OF PLANETS</a:t>
            </a:r>
            <a:r>
              <a:rPr lang="en-US" sz="2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01248" y="5833155"/>
            <a:ext cx="8770774" cy="584775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16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"</a:t>
            </a:r>
            <a:r>
              <a:rPr lang="en-US" sz="1600" b="1" i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For I dipt in to the future, far as human eye could see;</a:t>
            </a:r>
          </a:p>
          <a:p>
            <a:pPr algn="ctr"/>
            <a:r>
              <a:rPr lang="en-US" sz="1600" b="1" i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Saw the vision of the world, and all the wonder that would be...</a:t>
            </a:r>
            <a:r>
              <a:rPr lang="en-US" sz="16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" - Alfred Tennyson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085158" y="4051006"/>
            <a:ext cx="1315638" cy="1631216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STARFLEET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COMMAND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Rick Berman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Michael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Piller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Jeri Taylor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David Livingston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Peter Lauritson</a:t>
            </a:r>
          </a:p>
          <a:p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Merri</a:t>
            </a:r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Howard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Brannon Braga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Wendy Neuss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279087" y="4054114"/>
            <a:ext cx="1315638" cy="1631216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FLEET OPS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Brad Yacobian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Jerry Fleck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Adele Simmons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Arlene Fukai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Cosmo Genovese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André Bormanis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Diane Overdiek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Kristine Fernandez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23369" y="4047887"/>
            <a:ext cx="1368938" cy="1631216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RESEARCH &amp; DEV.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Marvin Rush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Joe Chess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Mike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Stradling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Bill Peets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Bob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Sordal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Alan Bernard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Dick Brownfield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R.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Chronister</a:t>
            </a:r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062903" y="4051254"/>
            <a:ext cx="1430717" cy="1631216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YARD ENGINEERS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James Mees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Alex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Smutko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Mike Westmore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Bob Blackman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Alan Sims </a:t>
            </a:r>
          </a:p>
          <a:p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CHIEF OF STAFF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Gene Roddenberry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48211" y="4046486"/>
            <a:ext cx="1315638" cy="1631216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TACTICAL OPS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Dan Curry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Ron B. Moore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David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Stipes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Phil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Barberio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M.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Backauskas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Joe Bauer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Tony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Meininger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Greg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Jein</a:t>
            </a:r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6020" y="4045167"/>
            <a:ext cx="1315638" cy="1631216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SCIENCE OPS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Richard James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A.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Neskoromny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Gary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Speckman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Louise Dorton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Rick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Sternbach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Michael Okuda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Jim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Magdaleno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Wendy Drapanas 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0663" y="437835"/>
            <a:ext cx="1590675" cy="1762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17177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-6096"/>
            <a:ext cx="9448800" cy="686409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01272" y="2006082"/>
            <a:ext cx="8776228" cy="1200329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7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U.S.S. ENTERPRISE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710592" y="3117935"/>
            <a:ext cx="8770774" cy="415498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100" b="1" i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SOVEREIGN</a:t>
            </a:r>
            <a:r>
              <a:rPr lang="en-US" sz="21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CLASS * SIXTH STARSHIP TO BEAR THE NAME</a:t>
            </a:r>
            <a:r>
              <a:rPr lang="en-US" sz="2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04370" y="3428962"/>
            <a:ext cx="8770774" cy="415498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1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REGISTRY NUMBER NCC-1701-E * LAUNCHED STARDATE 49827.5</a:t>
            </a:r>
            <a:r>
              <a:rPr lang="en-US" sz="2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707474" y="3739989"/>
            <a:ext cx="8770774" cy="415498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1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SAN FRANCISCO YARDS * UNITED FEDERATION OF PLANETS</a:t>
            </a:r>
            <a:r>
              <a:rPr lang="en-US" sz="2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085158" y="4051006"/>
            <a:ext cx="1315638" cy="1785104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STARFLEET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COMMAND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Rick Berman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Jonathan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Frakes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Ronald D. Moore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Brannon Braga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Marty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Hornstein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Peter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Lauritson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Jerry Fleck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Debbie Schwab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Dave Rossi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219450" y="4054114"/>
            <a:ext cx="1375275" cy="1785104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YARD ENGINEERS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Matt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Leonetti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David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Luckenbach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Rosemary Cremona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Lloyd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Barcroft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Tom Causey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Pat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Blymyer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Terry Frazee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Judi Brown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David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Takemura</a:t>
            </a:r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23368" y="4047887"/>
            <a:ext cx="1572601" cy="1785104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SPACEFRAME DEVEL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Herman Zimmerman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Ron Wilkinson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John Eaves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Joseph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Musso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Les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Gobruegge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Bill Hawkins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Linda King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Nancy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Mickelberry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Penny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Juday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062903" y="4051254"/>
            <a:ext cx="1430717" cy="1785104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RESEARCH &amp; DEV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John Knoll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John Goodson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Bill George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Rick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Sternbach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Ricardo Delgado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Matt Jefferies </a:t>
            </a:r>
          </a:p>
          <a:p>
            <a:pPr algn="ctr"/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CHIEF OF STAFF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Gene Roddenberry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48211" y="4046486"/>
            <a:ext cx="1315638" cy="1938992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SYSTEMS MGMT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John M. Dwyer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Bill Dolan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Michael Okuda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Shawn Baden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John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Josselyn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Denise Okuda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Doug Drexler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Anthony Fredrickson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James Van Over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6020" y="4045167"/>
            <a:ext cx="1315638" cy="1785104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PROPULSION SYS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Michael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Westmore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Yolanda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Toussieng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Deborah Everton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Sarah Shaw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Dean Wilson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Benjamin Betts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Larry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Markart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Tom Arp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Frank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Leasure</a:t>
            </a:r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0663" y="437835"/>
            <a:ext cx="1590675" cy="1762125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1717213" y="6045626"/>
            <a:ext cx="8770774" cy="384721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1900" b="1" i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“…to boldly go where no one has gone before.”</a:t>
            </a:r>
          </a:p>
        </p:txBody>
      </p:sp>
    </p:spTree>
    <p:extLst>
      <p:ext uri="{BB962C8B-B14F-4D97-AF65-F5344CB8AC3E}">
        <p14:creationId xmlns:p14="http://schemas.microsoft.com/office/powerpoint/2010/main" val="16382290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-6096"/>
            <a:ext cx="9448800" cy="686409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01272" y="2006082"/>
            <a:ext cx="8776228" cy="1323439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8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U.S.S. SAO PAULO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710592" y="3019079"/>
            <a:ext cx="8770774" cy="415498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1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STARFLEET REGISTRY NCC-75633</a:t>
            </a:r>
            <a:r>
              <a:rPr lang="en-US" sz="2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04370" y="3330106"/>
            <a:ext cx="8770774" cy="415498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1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NAMED FOR THE PEOPLE OF BRAZIL</a:t>
            </a:r>
            <a:r>
              <a:rPr lang="en-US" sz="2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707474" y="3641133"/>
            <a:ext cx="8770774" cy="415498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1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LAUNCHED STARDATE 52889.3 * UTOPIA PLANITIA SHIP YARDS</a:t>
            </a:r>
            <a:r>
              <a:rPr lang="en-US" sz="2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017254" y="4270625"/>
            <a:ext cx="1315638" cy="1631216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STARFLEET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COMMAND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Rick Berman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Michael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Piller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Ira Steven Behr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David Livingston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Ronald D. Moore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Peter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Lauritson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René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Echevarria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Steve Oster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151546" y="4273733"/>
            <a:ext cx="1375275" cy="1631216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FLEET OPS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Bob Della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Santina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Brian Whitley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B.C. Cameron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Paul Lawrence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Berndt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Heidemann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Judy Brown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Heidi Smothers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John Eaves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455464" y="4267506"/>
            <a:ext cx="1572601" cy="1631216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RESEARCH &amp; DEV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Jonathan West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Chris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Krosskove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Tim Roller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Bill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Gocke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Gary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Monak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Jim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Unsinn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Terry Ahern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Dave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DeGaetano</a:t>
            </a:r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994999" y="4270873"/>
            <a:ext cx="1430717" cy="1631216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YARD ENGINEERS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Laura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Richarz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Mike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Westmore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Bob Blackman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Joe Longo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James Van Over </a:t>
            </a:r>
          </a:p>
          <a:p>
            <a:pPr algn="ctr"/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CHIEF OF STAFF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Gene Roddenberry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580307" y="4266105"/>
            <a:ext cx="1315638" cy="1631216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TACTICAL OPS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Dan Curry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Gary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Hutzel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David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Takemura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Judy Elkins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Erik Nash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Pat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Clancey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Tony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Meininger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Greg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Jein</a:t>
            </a:r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127119" y="4264786"/>
            <a:ext cx="1366635" cy="1631216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SCIENCE OPS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Herman Zimmerman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Randy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McIlvain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Fritz Zimmerman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Michael Okuda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Doug Drexler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Anthony Bro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Denise Okuda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Anthony Fredrickson 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0663" y="437835"/>
            <a:ext cx="1590675" cy="1762125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1717213" y="6045626"/>
            <a:ext cx="8770774" cy="384721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b="1" i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"Give me Liberty or give me death..." Patrick Henry</a:t>
            </a:r>
            <a:r>
              <a:rPr lang="en-US" sz="1900" b="1" i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 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711589" y="3950054"/>
            <a:ext cx="8783415" cy="415498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1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SOL SECTOR * UNITED FEDERATION OF PLANETS</a:t>
            </a:r>
            <a:r>
              <a:rPr lang="en-US" sz="2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047403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-6096"/>
            <a:ext cx="9448800" cy="686409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01272" y="2006082"/>
            <a:ext cx="8776228" cy="1077218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64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U.S.S. PLACEHOLDER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710592" y="3117935"/>
            <a:ext cx="8770774" cy="415498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100" b="1" i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NAME</a:t>
            </a:r>
            <a:r>
              <a:rPr lang="en-US" sz="21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CLASS * NUMBER STARSHIP TO BEAR THE NAME</a:t>
            </a:r>
            <a:r>
              <a:rPr lang="en-US" sz="2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04370" y="3428962"/>
            <a:ext cx="8770774" cy="415498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1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REGISTRY NUMBER NCC-80xxx * LAUNCHED STARDATE 57xxx.x</a:t>
            </a:r>
            <a:r>
              <a:rPr lang="en-US" sz="2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707474" y="3739989"/>
            <a:ext cx="8770774" cy="415498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1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SHIP YARDS * UNITED FEDERATION OF PLANETS</a:t>
            </a:r>
            <a:r>
              <a:rPr lang="en-US" sz="2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085158" y="4051006"/>
            <a:ext cx="1315638" cy="1785104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STARFLEET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COMMAND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Rick Berman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Jonathan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Frakes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Ronald D. Moore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Brannon Braga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Marty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Hornstein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Peter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Lauritson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Jerry Fleck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Debbie Schwab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Dave Rossi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219450" y="4054114"/>
            <a:ext cx="1375275" cy="1785104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YARD ENGINEERS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Matt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Leonetti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David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Luckenbach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Rosemary Cremona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Lloyd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Barcroft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Tom Causey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Pat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Blymyer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Terry Frazee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Judi Brown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David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Takemura</a:t>
            </a:r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23368" y="4047887"/>
            <a:ext cx="1572601" cy="1785104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SPACEFRAME DEVEL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Herman Zimmerman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Ron Wilkinson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John Eaves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Joseph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Musso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Les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Gobruegge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Bill Hawkins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Linda King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Nancy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Mickelberry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Penny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Juday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062903" y="4051254"/>
            <a:ext cx="1430717" cy="1785104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RESEARCH &amp; DEV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John Knoll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John Goodson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Bill George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Rick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Sternbach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Ricardo Delgado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Matt Jefferies </a:t>
            </a:r>
          </a:p>
          <a:p>
            <a:pPr algn="ctr"/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CHIEF OF STAFF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Gene Roddenberry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48211" y="4046486"/>
            <a:ext cx="1315638" cy="1938992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SYSTEMS MGMT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John M. Dwyer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Bill Dolan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Michael Okuda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Shawn Baden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John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Josselyn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Denise Okuda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Doug Drexler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Anthony Fredrickson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James Van Over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6020" y="4045167"/>
            <a:ext cx="1315638" cy="1785104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PROPULSION SYS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Michael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Westmore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Yolanda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Toussieng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Deborah Everton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Sarah Shaw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Dean Wilson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Benjamin Betts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Larry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Markart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Tom Arp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Frank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Leasure</a:t>
            </a:r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717213" y="6045626"/>
            <a:ext cx="8770774" cy="384721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1900" b="1" i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“I have a quote…and this one is mine.” – Famous Person</a:t>
            </a: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1035" y="363332"/>
            <a:ext cx="1746032" cy="1746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3834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618</TotalTime>
  <Words>2939</Words>
  <Application>Microsoft Office PowerPoint</Application>
  <PresentationFormat>Widescreen</PresentationFormat>
  <Paragraphs>575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Garamond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Dan</dc:creator>
  <cp:lastModifiedBy>Dan</cp:lastModifiedBy>
  <cp:revision>59</cp:revision>
  <dcterms:created xsi:type="dcterms:W3CDTF">2014-09-21T20:45:37Z</dcterms:created>
  <dcterms:modified xsi:type="dcterms:W3CDTF">2019-01-09T13:09:48Z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ACG_OFFICE_DLL">
    <vt:bool>true</vt:bool>
  </property>
  <property fmtid="{D5CDD505-2E9C-101B-9397-08002B2CF9AE}" pid="3" name="AACG_Created">
    <vt:bool>true</vt:bool>
  </property>
  <property fmtid="{D5CDD505-2E9C-101B-9397-08002B2CF9AE}" pid="4" name="AACG_DescMarkings">
    <vt:lpwstr/>
  </property>
  <property fmtid="{D5CDD505-2E9C-101B-9397-08002B2CF9AE}" pid="5" name="AACG_AddMark">
    <vt:lpwstr/>
  </property>
  <property fmtid="{D5CDD505-2E9C-101B-9397-08002B2CF9AE}" pid="6" name="AACG_Header">
    <vt:lpwstr>UNCLASSIFIED</vt:lpwstr>
  </property>
  <property fmtid="{D5CDD505-2E9C-101B-9397-08002B2CF9AE}" pid="7" name="AACG_Footer">
    <vt:lpwstr>_x000d_UNCLASSIFIED</vt:lpwstr>
  </property>
  <property fmtid="{D5CDD505-2E9C-101B-9397-08002B2CF9AE}" pid="8" name="AACG_ClassBlock">
    <vt:lpwstr/>
  </property>
  <property fmtid="{D5CDD505-2E9C-101B-9397-08002B2CF9AE}" pid="9" name="AACG_ClassType">
    <vt:lpwstr>USClassificationMarking</vt:lpwstr>
  </property>
  <property fmtid="{D5CDD505-2E9C-101B-9397-08002B2CF9AE}" pid="10" name="AACG_DeclOnList">
    <vt:lpwstr/>
  </property>
  <property fmtid="{D5CDD505-2E9C-101B-9397-08002B2CF9AE}" pid="11" name="AACG_USAF_Derivatives">
    <vt:lpwstr/>
  </property>
  <property fmtid="{D5CDD505-2E9C-101B-9397-08002B2CF9AE}" pid="12" name="AACG_SCI_Other">
    <vt:lpwstr/>
  </property>
  <property fmtid="{D5CDD505-2E9C-101B-9397-08002B2CF9AE}" pid="13" name="AACG_Dissem_Other">
    <vt:lpwstr/>
  </property>
  <property fmtid="{D5CDD505-2E9C-101B-9397-08002B2CF9AE}" pid="14" name="AACG_NonInt_Other">
    <vt:lpwstr/>
  </property>
</Properties>
</file>