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61" r:id="rId5"/>
    <p:sldId id="259" r:id="rId6"/>
    <p:sldId id="262" r:id="rId7"/>
    <p:sldId id="263" r:id="rId8"/>
    <p:sldId id="266" r:id="rId9"/>
    <p:sldId id="257" r:id="rId10"/>
    <p:sldId id="264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945A"/>
    <a:srgbClr val="C49258"/>
    <a:srgbClr val="C8945A"/>
    <a:srgbClr val="CCCC00"/>
    <a:srgbClr val="FFFF99"/>
    <a:srgbClr val="FF9933"/>
    <a:srgbClr val="FF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>
        <p:guide orient="horz" pos="2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7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6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0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2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0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7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5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72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8AF1D-BC9A-4CB6-9D44-6BD20F40476B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8C36C-2213-4FB8-B3FB-519B6E1D4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1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0"/>
            <a:ext cx="9448800" cy="6864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07688" y="774441"/>
            <a:ext cx="8770774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ENTERPRISE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1283" y="2044915"/>
            <a:ext cx="8770774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SPACECRAFT NUMBER NX-01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4387" y="2663839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ARCHER, COMMANDING OFFICER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7688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07688" y="3446018"/>
            <a:ext cx="8770774" cy="229293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00" b="1" u="sng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Berman, B. Braga, M. Howard, P. Lauritson, M. Sussman, A. Bormanis, P. Strong, F. Decker, A. Stella,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Jacque-</a:t>
            </a:r>
            <a:r>
              <a:rPr lang="en-US" sz="1300" b="1" dirty="0" err="1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Metton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J.P. Farrell, D. Velazquez, S. Welke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Vehicle Development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J. Conway, B. Yacobian, J. Fleck, A. Fukai, M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DeMeritt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Overdiek, J. Rudolph, S. Shimizu, D. Rossi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Engineering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H. Zimmerman, L. Dorton, J. Mees, C. Binkley, J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Eaves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D. Drexler, J. Martin, F. Zimmerman, A. Packard, A. Kay, A. Bro, B. Heidemann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Systems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D. Curry, R.B. Moore, A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Codron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M. Suskin, L. Castro, M. Chambers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Mission Ops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T. Arp, T. Purser, A. Rockler, F. Leisure, G. Medina, B. Laughlin, T. Mertz, C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Clark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F. O'Hea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Imaging and sensor technologies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Rush, D. Knapp, G. Tachell, S. Middleton, B. Peets, R. Eyslee, E. Cooper, R. Burgess, T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Bookout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G. Agalsoff, J. Agalsoff, Jr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Orbital Ergonomics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Westmore, S. Burman, R. Blackman, C. Kunz, M. Moore, M. Keating, F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Sepulveda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Rich, C. Russo, J. 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Nesterowicz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Test Crew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R. Ratliff, P. Albiez, W. Thoms, J. Djanrelian, S. Satterfield, G. Edelman, L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White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, L. Ward, S. D'Errico, K. Slechta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Flight Software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M. Okuda, J. Van Over, W. Drapanas, A. Fredrickson, G. Mandel, D. Okuda, B</a:t>
            </a:r>
            <a:r>
              <a:rPr lang="en-US" sz="1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Betts * </a:t>
            </a:r>
            <a:r>
              <a:rPr lang="en-US" sz="1300" b="1" u="sng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Earth Space Probe Agency</a:t>
            </a:r>
            <a:r>
              <a:rPr lang="en-US" sz="13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: G. Roddenberry, W.M. Jefferies</a:t>
            </a:r>
          </a:p>
        </p:txBody>
      </p:sp>
    </p:spTree>
    <p:extLst>
      <p:ext uri="{BB962C8B-B14F-4D97-AF65-F5344CB8AC3E}">
        <p14:creationId xmlns:p14="http://schemas.microsoft.com/office/powerpoint/2010/main" val="235031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528346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DAEDALUS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1088" y="3552431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OF HER CLASS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0616" y="4619403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</a:t>
            </a:r>
            <a:endParaRPr lang="en-US" sz="36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“It matters not how long we live, but how.” - Philip James Bailey </a:t>
            </a:r>
            <a:endParaRPr lang="en-US" sz="2000" b="1" i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152" y="428422"/>
            <a:ext cx="1321594" cy="16549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4733" y="4104537"/>
            <a:ext cx="8777369" cy="64633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36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8231" y="2099534"/>
            <a:ext cx="8789827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</a:p>
        </p:txBody>
      </p:sp>
    </p:spTree>
    <p:extLst>
      <p:ext uri="{BB962C8B-B14F-4D97-AF65-F5344CB8AC3E}">
        <p14:creationId xmlns:p14="http://schemas.microsoft.com/office/powerpoint/2010/main" val="124066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0"/>
            <a:ext cx="9448800" cy="6864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0808" y="203406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59066" y="430826"/>
            <a:ext cx="3163076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FLEET YARDS, EARTH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05042" y="428422"/>
            <a:ext cx="3116424" cy="138499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1088" y="2959305"/>
            <a:ext cx="878982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</a:t>
            </a:r>
          </a:p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0616" y="4273407"/>
            <a:ext cx="8777369" cy="70788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NCC-1701</a:t>
            </a:r>
            <a:endParaRPr lang="en-US" sz="4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20138" y="5234860"/>
            <a:ext cx="8767847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TO BEAR THE NAME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267338"/>
            <a:ext cx="1950720" cy="1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19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7" y="1786417"/>
            <a:ext cx="877621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4627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3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CONSTITUTION</a:t>
            </a:r>
            <a:r>
              <a:rPr lang="en-US" sz="23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NCC-1701-A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8442.5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SECOND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11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EXCELSIOR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NCC-1701-B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9715.5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THIRD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95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95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808" y="1786417"/>
            <a:ext cx="8770774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14" y="27116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AMBASSADOR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NCC-1701-C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0614" y="3054555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COMMISSIONED: STARDATE 09875.2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10614" y="3445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FOURTH STARSHIP TO BEAR THE NAME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826080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9698" y="451746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endParaRPr lang="de-DE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de-DE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</a:t>
            </a:r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Roddenberry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K. Berman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Bernie Williams</a:t>
            </a:r>
          </a:p>
          <a:p>
            <a:r>
              <a:rPr lang="de-DE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 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5052" y="4520569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OPERATIONS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Michelle Wright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011" y="4511622"/>
            <a:ext cx="13689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OFFICE OF SCIENCE OPS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 Zimmerman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Veneziano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Dwyer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9693" y="4517709"/>
            <a:ext cx="1430717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 TECHNOLOGIES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Arp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Thomas Causey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3601" y="4512941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Alonzo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Pernell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Tyrus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Yudi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Bennett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Silverburg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40960" y="4511622"/>
            <a:ext cx="1315638" cy="116955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DIVISION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William George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7213" y="5998001"/>
            <a:ext cx="8770774" cy="52322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man has gone before!”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2323" y="4519727"/>
            <a:ext cx="1430717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U.E.S.P.A.</a:t>
            </a: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Kobayashi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Fredrickson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Geoff Mandel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32" y="55884"/>
            <a:ext cx="3690938" cy="268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2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4500" y="1881667"/>
            <a:ext cx="8776607" cy="1138773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8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68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53" y="428626"/>
            <a:ext cx="1429893" cy="1543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0614" y="286405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GALAXY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* STARFLEET REGISTRY NCC-1701-D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0614" y="3197430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UTOPIA PLANITIA FLEET YARDS, MARS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0614" y="3530805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FIFTH STARSHIP TO BEAR THE NAME * LAUNCHED STARDATE 40759.5</a:t>
            </a:r>
            <a:r>
              <a:rPr lang="en-US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10614" y="3873705"/>
            <a:ext cx="8770774" cy="46166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UNITED FEDERATION OF PLANETS</a:t>
            </a:r>
            <a:r>
              <a:rPr lang="en-US" sz="2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4248" y="4225564"/>
            <a:ext cx="2028502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COMMAND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Gene Roddenberry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Rick Berman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Michael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David Livingston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Robert H.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Justman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Peter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Adm. Susan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Sackett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5536" y="4231908"/>
            <a:ext cx="1935213" cy="190821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ENGINEERING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Andrew Probert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Herman Zimmerman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James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John M. Dwyer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Jim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Mees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Cari</a:t>
            </a:r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L. Thomas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McKenzie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347" y="4226535"/>
            <a:ext cx="20041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WARP TECHNOLOGIES</a:t>
            </a: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DEVELOPMENT GROUP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Robert Legato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Daniel Curry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Gary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Ronald B. Moore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Wendy Neuss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Richard Arnold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3135" y="4232119"/>
            <a:ext cx="2343028" cy="172354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ADVANCED</a:t>
            </a: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TECHNOLOGIES UNIT</a:t>
            </a: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Rick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Dr. Michael Okuda </a:t>
            </a:r>
          </a:p>
          <a:p>
            <a:pPr algn="ctr"/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Gregory </a:t>
            </a:r>
            <a:r>
              <a:rPr lang="en-US" sz="12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endParaRPr lang="en-US" sz="1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2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Capt. Dana White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7213" y="6045626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242972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DEFIANT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NX-74205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FIRST STARSHIP OF HER CLASS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47538.5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ANTARES SHIP YARDS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BAJOR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248" y="5940249"/>
            <a:ext cx="8770774" cy="400110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20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All I ask is a tall ship and a star to steer her by.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– John Masefield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10867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111780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Baxter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Robert Wolfe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105553"/>
            <a:ext cx="1368938" cy="147732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108920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104152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6691" y="4102833"/>
            <a:ext cx="134496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Scott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Herbertson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Martin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0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61" y="0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VOYAGER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NCC-74656 * </a:t>
            </a:r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INTREPID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STARSHIP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48038.5 * EARTH STATION MCKINLEY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248" y="5833155"/>
            <a:ext cx="8770774" cy="584775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</a:t>
            </a:r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For I dipt in to the future, far as human eye could see</a:t>
            </a:r>
            <a:r>
              <a:rPr lang="en-US" sz="16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;</a:t>
            </a:r>
          </a:p>
          <a:p>
            <a:pPr algn="ctr"/>
            <a:r>
              <a:rPr lang="en-US" sz="1600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Saw the vision of the world, and all the wonder that would be...</a:t>
            </a:r>
            <a:r>
              <a:rPr lang="en-US" sz="16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 - Alfred Tennyson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Jeri Taylor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Lauritson</a:t>
            </a:r>
          </a:p>
          <a:p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Merri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Howard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Neuss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9087" y="4054114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Brad Yacobian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Adele Simmons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Arlene Fukai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Cosmo Genovese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André Bormanis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Diane Overdiek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Kristine Fernandez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9" y="4047887"/>
            <a:ext cx="13689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DEV.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Marvin Rush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Chess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Stradling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Peets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Sordal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Bernard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Dick Brownfield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Chronister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Mees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Alex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Smutko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Westmore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Alan Sims </a:t>
            </a:r>
          </a:p>
          <a:p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B. Moore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Stipes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Phil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Barberio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Backauskas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Bauer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Richard James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A.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Neskoromny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Speckman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Louise Dorton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Magdaleno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Wendy Drapanas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20032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72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ENTERPRISE</a:t>
            </a:r>
            <a:endParaRPr lang="en-US" sz="72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SOVEREIGN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CLASS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SIXTH STARSHIP TO BEAR THE NAME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NCC-1701-E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49827.5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 FRANCISCO YARDS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“…to boldly go where no one has gone before.”</a:t>
            </a:r>
          </a:p>
        </p:txBody>
      </p:sp>
    </p:spTree>
    <p:extLst>
      <p:ext uri="{BB962C8B-B14F-4D97-AF65-F5344CB8AC3E}">
        <p14:creationId xmlns:p14="http://schemas.microsoft.com/office/powerpoint/2010/main" val="1638229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323439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SAO PAULO</a:t>
            </a:r>
            <a:endParaRPr lang="en-US" sz="8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01907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 REGISTRY NCC-75633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330106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NAMED FOR THE PEOPLE OF BRAZIL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641133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52889.3 * UTOPIA PLANITIA SHIP YARDS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17254" y="427062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Piller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Ira Steven Behr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Livingston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René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Echevarria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Steve Oster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1546" y="4273733"/>
            <a:ext cx="137527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FLEET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Della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Santina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Brian Whitley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B.C. Cameron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Paul Lawrence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Berndt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Heidemann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Heidi Smothers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5464" y="4267506"/>
            <a:ext cx="1572601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Chris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Krosskove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Tim Roller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Gocke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Monak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Jim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Unsinn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Ahern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DeGaetano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94999" y="4270873"/>
            <a:ext cx="1430717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Richarz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Mike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Bob Blackman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Joe Longo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0307" y="4266105"/>
            <a:ext cx="1315638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TACTICAL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Dan Curry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Gary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Hutzel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Judy Elkins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Erik Nash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Clancey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Meininger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Greg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Jein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7119" y="4264786"/>
            <a:ext cx="1366635" cy="1631216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SCIENCE OPS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Randy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McIlvain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Fritz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Bro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63" y="437835"/>
            <a:ext cx="1590675" cy="17621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"Give me Liberty or give me death</a:t>
            </a:r>
            <a:r>
              <a:rPr lang="en-US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..." Patrick Henry</a:t>
            </a:r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11589" y="3950054"/>
            <a:ext cx="8783415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SOL SECTOR 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40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-6096"/>
            <a:ext cx="9448800" cy="6864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01272" y="2006082"/>
            <a:ext cx="8776228" cy="107721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U.S.S. </a:t>
            </a:r>
            <a:r>
              <a:rPr lang="en-US" sz="64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PLACEHOLDER</a:t>
            </a:r>
            <a:endParaRPr lang="en-US" sz="64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592" y="3117935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NAME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CLASS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NUMBER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STARSHIP TO BEAR THE NAME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4370" y="3428962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REGISTRY NUMBER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NCC-80xxx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LAUNCHED STARDATE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57xxx.x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7474" y="3739989"/>
            <a:ext cx="8770774" cy="415498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SHIP </a:t>
            </a:r>
            <a:r>
              <a:rPr lang="en-US" sz="21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YARDS </a:t>
            </a:r>
            <a:r>
              <a:rPr lang="en-US" sz="21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* UNITED FEDERATION OF PLANETS</a:t>
            </a:r>
            <a:r>
              <a:rPr lang="en-US" sz="2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  <a:endParaRPr lang="en-US" sz="2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5158" y="4051006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STARFLEET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COMMAND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Berman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Jonathan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Frakes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Ronald D. Moore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Brannon Braga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Marty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Hornstein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Peter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Lauritson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Jerry Fleck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Debbie Schwab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Dave Rossi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9450" y="4054114"/>
            <a:ext cx="1375275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YARD ENGINEERS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Leonetti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Luckenbach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Rosemary Cremona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Lloyd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Barcroft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Causey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Pat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Blymyer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Terry Frazee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Judi Brown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David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Takemura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368" y="4047887"/>
            <a:ext cx="1572601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SPACEFRAME DEVEL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Herman Zimmerman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Ron Wilkinson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Eaves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Joseph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Musso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Les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Gobruegge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Hawkins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Linda King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Nancy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Mickelberry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Penny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Juday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62903" y="4051254"/>
            <a:ext cx="1430717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RESEARCH &amp; DEV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Knoll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Goodson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George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Sternbach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Ricardo Delgado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Matt Jefferies </a:t>
            </a:r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CHIEF OF STAFF</a:t>
            </a: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Gene 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Roddenberry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211" y="4046486"/>
            <a:ext cx="1315638" cy="1938992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SYSTEMS MGMT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M. Dwyer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Bill Dolan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Shawn Baden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John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Josselyn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Denise Okuda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Doug Drexler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Anthony Fredrickson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James Van Over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6020" y="4045167"/>
            <a:ext cx="1315638" cy="1785104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sz="1000" b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PROPULSION SYS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Michael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Westmore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Yolanda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Toussieng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Deborah Everton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Sarah Shaw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Dean Wilson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Benjamin Betts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Larry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Markart</a:t>
            </a:r>
            <a:endParaRPr lang="en-US" sz="1000" b="1" dirty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Tom Arp</a:t>
            </a:r>
          </a:p>
          <a:p>
            <a:pPr algn="ctr"/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Frank </a:t>
            </a:r>
            <a:r>
              <a:rPr lang="en-US" sz="1000" b="1" dirty="0" err="1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Leasure</a:t>
            </a:r>
            <a:r>
              <a:rPr lang="en-US" sz="1000" b="1" dirty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17213" y="6045626"/>
            <a:ext cx="8770774" cy="384721"/>
          </a:xfrm>
          <a:prstGeom prst="rect">
            <a:avLst/>
          </a:prstGeom>
          <a:noFill/>
          <a:effectLst>
            <a:innerShdw blurRad="1270000" dist="1003300" dir="8100000">
              <a:schemeClr val="tx1">
                <a:alpha val="0"/>
              </a:schemeClr>
            </a:inn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900" b="1" i="1" dirty="0" smtClean="0">
                <a:ln w="15875" cmpd="dbl"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C49258"/>
                </a:solidFill>
                <a:effectLst>
                  <a:outerShdw blurRad="63500" dist="38100" dir="10800000" algn="r" rotWithShape="0">
                    <a:prstClr val="black"/>
                  </a:outerShdw>
                </a:effectLst>
                <a:latin typeface="Garamond" panose="02020404030301010803" pitchFamily="18" charset="0"/>
              </a:rPr>
              <a:t>“I have a quote…and this one is mine.” – Famous Person</a:t>
            </a:r>
            <a:endParaRPr lang="en-US" sz="1900" b="1" i="1" dirty="0" smtClean="0">
              <a:ln w="15875" cmpd="dbl"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C49258"/>
              </a:solidFill>
              <a:effectLst>
                <a:outerShdw blurRad="63500" dist="38100" dir="10800000" algn="r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035" y="363332"/>
            <a:ext cx="1746032" cy="17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83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1811</Words>
  <Application>Microsoft Office PowerPoint</Application>
  <PresentationFormat>Widescreen</PresentationFormat>
  <Paragraphs>556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</dc:creator>
  <cp:lastModifiedBy>Dan</cp:lastModifiedBy>
  <cp:revision>52</cp:revision>
  <dcterms:created xsi:type="dcterms:W3CDTF">2014-09-21T20:45:37Z</dcterms:created>
  <dcterms:modified xsi:type="dcterms:W3CDTF">2014-09-22T18:47:27Z</dcterms:modified>
</cp:coreProperties>
</file>