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0" r:id="rId4"/>
    <p:sldId id="272" r:id="rId5"/>
    <p:sldId id="265" r:id="rId6"/>
    <p:sldId id="273" r:id="rId7"/>
    <p:sldId id="260" r:id="rId8"/>
    <p:sldId id="261" r:id="rId9"/>
    <p:sldId id="259" r:id="rId10"/>
    <p:sldId id="262" r:id="rId11"/>
    <p:sldId id="263" r:id="rId12"/>
    <p:sldId id="266" r:id="rId13"/>
    <p:sldId id="257" r:id="rId14"/>
    <p:sldId id="264" r:id="rId15"/>
    <p:sldId id="267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945A"/>
    <a:srgbClr val="C49258"/>
    <a:srgbClr val="C8945A"/>
    <a:srgbClr val="CCCC00"/>
    <a:srgbClr val="FFFF99"/>
    <a:srgbClr val="FF9933"/>
    <a:srgbClr val="FFCC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204"/>
      </p:cViewPr>
      <p:guideLst>
        <p:guide orient="horz" pos="26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AACG_Title_Header_Shape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0" dirty="0">
                <a:solidFill>
                  <a:srgbClr val="000000"/>
                </a:solidFill>
                <a:latin typeface="Calibri Light"/>
              </a:rPr>
              <a:t>UNCLASSIFIED</a:t>
            </a:r>
          </a:p>
        </p:txBody>
      </p:sp>
      <p:sp>
        <p:nvSpPr>
          <p:cNvPr id="8" name="AACG_Title_Footer_Shape"/>
          <p:cNvSpPr txBox="1"/>
          <p:nvPr userDrawn="1"/>
        </p:nvSpPr>
        <p:spPr>
          <a:xfrm>
            <a:off x="0" y="6581001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0" dirty="0">
                <a:solidFill>
                  <a:srgbClr val="000000"/>
                </a:solidFill>
                <a:latin typeface="Calibri Light"/>
              </a:rPr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1526573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6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0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2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0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6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74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5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172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8AF1D-BC9A-4CB6-9D44-6BD20F40476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AACG_Header_Shape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0" dirty="0">
                <a:solidFill>
                  <a:srgbClr val="000000"/>
                </a:solidFill>
                <a:latin typeface="Calibri Light"/>
              </a:rPr>
              <a:t>UNCLASSIFIED</a:t>
            </a:r>
          </a:p>
        </p:txBody>
      </p:sp>
      <p:sp>
        <p:nvSpPr>
          <p:cNvPr id="8" name="AACG_Footer_Shape"/>
          <p:cNvSpPr txBox="1"/>
          <p:nvPr userDrawn="1"/>
        </p:nvSpPr>
        <p:spPr>
          <a:xfrm>
            <a:off x="0" y="6581001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0" dirty="0">
                <a:solidFill>
                  <a:srgbClr val="000000"/>
                </a:solidFill>
                <a:latin typeface="Calibri Light"/>
              </a:rPr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3543212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0"/>
            <a:ext cx="9448800" cy="6864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07688" y="774441"/>
            <a:ext cx="8770774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INTREPID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1283" y="2044915"/>
            <a:ext cx="8770774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SPACECRAFT NUMBER NCL-01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4387" y="2663839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CARLOS RAMIREZ, COMMANDING OFFICER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07688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“In Mare In </a:t>
            </a:r>
            <a:r>
              <a:rPr lang="en-US" sz="2800" b="1" i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Cælo</a:t>
            </a:r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- Into the Sea In the Sky”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7688" y="3446018"/>
            <a:ext cx="8770774" cy="229293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Berman, B. Braga, M. Howard, P. Lauritson, M. Sussman, A. Bormanis, P. Strong, F. Decker, A. Stella, A. Jacque-</a:t>
            </a:r>
            <a:r>
              <a:rPr lang="en-US" sz="13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Jacque-</a:t>
            </a:r>
            <a:r>
              <a:rPr lang="en-US" sz="13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J.P. Farrell, D. Velazquez, S. Welke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Vehicle Development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Conway, B. Yacobian, J. Fleck, A. Fukai, M. DeMeritt, D. Overdiek, J. Rudolph, S. Shimizu, D. Rossi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Engineering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H. Zimmerman, L. Dorton, J. Mees, C. Binkley, J. Eaves, D. Drexler, J. Martin, F. Zimmerman, A. Packard, A. Kay, A. Bro, B. Heidemann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Systems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D. Curry, R.B. Moore, A. Codron, M. Suskin, L. Castro, M. Chambers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Mission Ops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T. Arp, T. Purser, A. Rockler, F. Leisure, G. Medina, B. Laughlin, T. Mertz, C. Clark, F. O'Hea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Imaging and sensor technologies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Rush, D. Knapp, G. Tachell, S. Middleton, B. Peets, R. Eyslee, E. Cooper, R. Burgess, T. Bookout, G. Agalsoff, J. Agalsoff, Jr.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Orbital Ergonomics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Westmore, S. Burman, R. Blackman, C. Kunz, M. Moore, M. Keating, F. Sepulveda, L. Rich, C. Russo, J. Nesterowicz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Test Crew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Ratliff, P. Albiez, W. Thoms, J. Djanrelian, S. Satterfield, G. Edelman, L. White, L. Ward, S. D'Errico, K. Slechta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Software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Okuda, J. Van Over, W. Drapanas, A. Fredrickson, G. Mandel, D. Okuda, B. Betts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Earth Space Probe Agency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G. Roddenberry, W.M. Jefferies</a:t>
            </a:r>
          </a:p>
        </p:txBody>
      </p:sp>
    </p:spTree>
    <p:extLst>
      <p:ext uri="{BB962C8B-B14F-4D97-AF65-F5344CB8AC3E}">
        <p14:creationId xmlns:p14="http://schemas.microsoft.com/office/powerpoint/2010/main" val="2350317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0"/>
            <a:ext cx="9448800" cy="6864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07688" y="774441"/>
            <a:ext cx="8770774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ENTERPRISE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1283" y="2044915"/>
            <a:ext cx="8770774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SPACECRAFT NUMBER NX-01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4387" y="2663839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ARCHER, COMMANDING OFFICER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07688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7688" y="3446018"/>
            <a:ext cx="8770774" cy="229293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Berman, B. Braga, M. Howard, P. Lauritson, M. Sussman, A. Bormanis, P. Strong, F. Decker, A. Stella, A. Jacque-</a:t>
            </a:r>
            <a:r>
              <a:rPr lang="en-US" sz="13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Jacque-</a:t>
            </a:r>
            <a:r>
              <a:rPr lang="en-US" sz="13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J.P. Farrell, D. Velazquez, S. Welke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Vehicle Development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Conway, B. Yacobian, J. Fleck, A. Fukai, M. DeMeritt, D. Overdiek, J. Rudolph, S. Shimizu, D. Rossi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Engineering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H. Zimmerman, L. Dorton, J. Mees, C. Binkley, J. Eaves, D. Drexler, J. Martin, F. Zimmerman, A. Packard, A. Kay, A. Bro, B. Heidemann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Systems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D. Curry, R.B. Moore, A. Codron, M. Suskin, L. Castro, M. Chambers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Mission Ops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T. Arp, T. Purser, A. Rockler, F. Leisure, G. Medina, B. Laughlin, T. Mertz, C. Clark, F. O'Hea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Imaging and sensor technologies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Rush, D. Knapp, G. Tachell, S. Middleton, B. Peets, R. Eyslee, E. Cooper, R. Burgess, T. Bookout, G. Agalsoff, J. Agalsoff, Jr.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Orbital Ergonomics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Westmore, S. Burman, R. Blackman, C. Kunz, M. Moore, M. Keating, F. Sepulveda, L. Rich, C. Russo, J. Nesterowicz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Test Crew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Ratliff, P. Albiez, W. Thoms, J. Djanrelian, S. Satterfield, G. Edelman, L. White, L. Ward, S. D'Errico, K. Slechta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Software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Okuda, J. Van Over, W. Drapanas, A. Fredrickson, G. Mandel, D. Okuda, B. Betts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Earth Space Probe Agency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G. Roddenberry, W.M. Jefferies</a:t>
            </a:r>
          </a:p>
        </p:txBody>
      </p:sp>
    </p:spTree>
    <p:extLst>
      <p:ext uri="{BB962C8B-B14F-4D97-AF65-F5344CB8AC3E}">
        <p14:creationId xmlns:p14="http://schemas.microsoft.com/office/powerpoint/2010/main" val="318209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0"/>
            <a:ext cx="9448800" cy="6864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07688" y="774441"/>
            <a:ext cx="8770774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COLUMBIA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1283" y="2044915"/>
            <a:ext cx="8770774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SPACECRAFT NUMBER NX-02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4387" y="2663839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ERIKA HERNANDEZ, COMMANDING OFFICER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07688" y="5998001"/>
            <a:ext cx="8770774" cy="58477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1600" b="1" i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Audentes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en-US" sz="1600" b="1" i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fortuna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en-US" sz="1600" b="1" i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juvat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- Fortune favors the bold" </a:t>
            </a:r>
          </a:p>
          <a:p>
            <a:pPr algn="ctr"/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                                                                     </a:t>
            </a:r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- Virgil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7688" y="3477278"/>
            <a:ext cx="8770774" cy="256993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Berman, B. Braga, M.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Coto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P.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Howard, D. Velazquez, J.P. Farrell, B.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Yacobian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S.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Welke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Rossi,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Mirabello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T.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Matalas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Rooney, S.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Rissmiller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Vehicle Development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Kroeker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B.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Yacobian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G. Harvey, E. Norman, N. Lee, T. Scott, R. Simonson, A. Levy,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Fukai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DeMeritt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Trotti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T.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Tagamolila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Harris, P. Butler, J. Rudolph, J. Brown, S. Shimizu, L.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Sena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Pooley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Mission Ops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Sussman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Bormanis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Reeves-Stevens, G. Reeves-Stevens, J. Fernandez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Engineering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H. Zimmerman, L.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Dorton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Eaves, D. Drexler, B.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Heidemann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Okuda, J. Van Over, A. Fredrickson, A. Kobayashi, F. Zimmerman, L. Cole, A. Packard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Systems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Rush, D. Knapp, M. Reilly, M. Rush, S. Peck, R.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Eyslee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F. Valdes, L.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Christenberry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R. Meyers,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Pondella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P. Jacobson, J. Devlin, R. Dominguez, W. Mayer, R.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Calvaruso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A. Dominguez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Orbital Ergonomics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Mees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Bozeman,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Zerkel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E. Kelly, C. Russo,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Nesterowicz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Deep Space Operations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T. Arp, T. Purser,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Pizston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Djanrelian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C. Clark, F.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O'Hea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R. Ratliff,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Peyser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Drozdowski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R. Hester, W.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V.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Deadrick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Jr.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Test Crew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G.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Agalsoff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Agalsoff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R. Cooper, D. Okuda, B. Betts, M. Moore, R. Goddard, L. Connolly, M.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V.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Canamar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E. Ellis, S.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Lewis, B. Look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Environmental Systems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B. Blackman, C. Kunz, T. Siegel, P. Corcoran-Woods, M. Hoffman, E. Regan, J. Thomas, L. White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Security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L. Ward, S.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D'Errico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G. Edelman, L. Dukes, S. Brill, J. Moore, J. Fisher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Software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McMeikan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J.P. Farrell, B. Lederman, C. Petrus, D. Baskin, H.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Jierjian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Koeppel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O'Halloran,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Codron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A. Simonson, A. Lambert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Earth Space Probe Agency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G. Roddenberry, W.M. Jefferies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08302" y="3058504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FRANCISCO, EARTH</a:t>
            </a:r>
          </a:p>
        </p:txBody>
      </p:sp>
    </p:spTree>
    <p:extLst>
      <p:ext uri="{BB962C8B-B14F-4D97-AF65-F5344CB8AC3E}">
        <p14:creationId xmlns:p14="http://schemas.microsoft.com/office/powerpoint/2010/main" val="229702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B4F67-44D5-4306-8D37-D7763D8027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BFCF0E-2AAC-4FC0-B351-CF42B7A706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6B73E4-003A-453A-B43C-C9E5868BA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3048"/>
            <a:ext cx="9448800" cy="6864096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F58EDD3D-8710-4A7D-BEE7-96056EB590A3}"/>
              </a:ext>
            </a:extLst>
          </p:cNvPr>
          <p:cNvSpPr txBox="1"/>
          <p:nvPr/>
        </p:nvSpPr>
        <p:spPr>
          <a:xfrm>
            <a:off x="1710613" y="2525298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DAEDALUS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4139A1EF-4CA6-4E29-88E2-076E6557F6EC}"/>
              </a:ext>
            </a:extLst>
          </p:cNvPr>
          <p:cNvSpPr txBox="1"/>
          <p:nvPr/>
        </p:nvSpPr>
        <p:spPr>
          <a:xfrm>
            <a:off x="1700893" y="3549383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OF HER CLASS</a:t>
            </a: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CD59A1B4-F4AF-4380-848E-0ECF13050187}"/>
              </a:ext>
            </a:extLst>
          </p:cNvPr>
          <p:cNvSpPr txBox="1"/>
          <p:nvPr/>
        </p:nvSpPr>
        <p:spPr>
          <a:xfrm>
            <a:off x="1710421" y="4616355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NCC-170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id="{5E848994-FEFB-4DEA-A795-681032AC5C5C}"/>
              </a:ext>
            </a:extLst>
          </p:cNvPr>
          <p:cNvSpPr txBox="1"/>
          <p:nvPr/>
        </p:nvSpPr>
        <p:spPr>
          <a:xfrm>
            <a:off x="1717018" y="5994953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“It matters not how long we live, but how.” - Philip James Bailey </a:t>
            </a:r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0F678E31-8CA8-476F-A13E-D269725225C9}"/>
              </a:ext>
            </a:extLst>
          </p:cNvPr>
          <p:cNvSpPr txBox="1"/>
          <p:nvPr/>
        </p:nvSpPr>
        <p:spPr>
          <a:xfrm>
            <a:off x="1719943" y="5231812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2A3753-635F-43A1-8F87-593C624465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957" y="425374"/>
            <a:ext cx="1321594" cy="1654969"/>
          </a:xfrm>
          <a:prstGeom prst="rect">
            <a:avLst/>
          </a:prstGeom>
        </p:spPr>
      </p:pic>
      <p:sp>
        <p:nvSpPr>
          <p:cNvPr id="11" name="TextBox 18">
            <a:extLst>
              <a:ext uri="{FF2B5EF4-FFF2-40B4-BE49-F238E27FC236}">
                <a16:creationId xmlns:a16="http://schemas.microsoft.com/office/drawing/2014/main" id="{6421A30B-8827-4208-8E52-6F45B872A3B2}"/>
              </a:ext>
            </a:extLst>
          </p:cNvPr>
          <p:cNvSpPr txBox="1"/>
          <p:nvPr/>
        </p:nvSpPr>
        <p:spPr>
          <a:xfrm>
            <a:off x="1714538" y="4101489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7CB4165-FFC4-427E-BF7E-41FFD30DCC85}"/>
              </a:ext>
            </a:extLst>
          </p:cNvPr>
          <p:cNvSpPr txBox="1"/>
          <p:nvPr/>
        </p:nvSpPr>
        <p:spPr>
          <a:xfrm>
            <a:off x="1708036" y="2096486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</a:p>
        </p:txBody>
      </p:sp>
    </p:spTree>
    <p:extLst>
      <p:ext uri="{BB962C8B-B14F-4D97-AF65-F5344CB8AC3E}">
        <p14:creationId xmlns:p14="http://schemas.microsoft.com/office/powerpoint/2010/main" val="3270263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0"/>
            <a:ext cx="9448800" cy="68640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10808" y="1985156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ESSEX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01088" y="2909638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DAEDALUS</a:t>
            </a:r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0616" y="4619403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NCC-173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369332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“…you must study the endgame before anything else.” - José Raúl Capablanca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20138" y="5234860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152" y="428422"/>
            <a:ext cx="1321594" cy="165496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14733" y="4104537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C8236F-617A-4138-91C1-31B651E5BBAE}"/>
              </a:ext>
            </a:extLst>
          </p:cNvPr>
          <p:cNvSpPr txBox="1"/>
          <p:nvPr/>
        </p:nvSpPr>
        <p:spPr>
          <a:xfrm>
            <a:off x="1708231" y="3493756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</a:p>
        </p:txBody>
      </p:sp>
    </p:spTree>
    <p:extLst>
      <p:ext uri="{BB962C8B-B14F-4D97-AF65-F5344CB8AC3E}">
        <p14:creationId xmlns:p14="http://schemas.microsoft.com/office/powerpoint/2010/main" val="1240668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B4F67-44D5-4306-8D37-D7763D8027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BFCF0E-2AAC-4FC0-B351-CF42B7A706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6B73E4-003A-453A-B43C-C9E5868BA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3048"/>
            <a:ext cx="9448800" cy="6864096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F58EDD3D-8710-4A7D-BEE7-96056EB590A3}"/>
              </a:ext>
            </a:extLst>
          </p:cNvPr>
          <p:cNvSpPr txBox="1"/>
          <p:nvPr/>
        </p:nvSpPr>
        <p:spPr>
          <a:xfrm>
            <a:off x="1710613" y="2045462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WHORFIN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4139A1EF-4CA6-4E29-88E2-076E6557F6EC}"/>
              </a:ext>
            </a:extLst>
          </p:cNvPr>
          <p:cNvSpPr txBox="1"/>
          <p:nvPr/>
        </p:nvSpPr>
        <p:spPr>
          <a:xfrm>
            <a:off x="1700893" y="2960911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OF HER CLASS</a:t>
            </a: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CD59A1B4-F4AF-4380-848E-0ECF13050187}"/>
              </a:ext>
            </a:extLst>
          </p:cNvPr>
          <p:cNvSpPr txBox="1"/>
          <p:nvPr/>
        </p:nvSpPr>
        <p:spPr>
          <a:xfrm>
            <a:off x="1710421" y="4616355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NCC-1024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id="{5E848994-FEFB-4DEA-A795-681032AC5C5C}"/>
              </a:ext>
            </a:extLst>
          </p:cNvPr>
          <p:cNvSpPr txBox="1"/>
          <p:nvPr/>
        </p:nvSpPr>
        <p:spPr>
          <a:xfrm>
            <a:off x="1717018" y="5795787"/>
            <a:ext cx="8770774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“History </a:t>
            </a:r>
            <a:r>
              <a:rPr lang="en-US" sz="2000" b="1" i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is'a</a:t>
            </a:r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made at night. Character is what you are in the dark.” </a:t>
            </a:r>
          </a:p>
          <a:p>
            <a:pPr algn="ctr"/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- John </a:t>
            </a:r>
            <a:r>
              <a:rPr lang="en-US" sz="2000" b="1" i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Whorfin</a:t>
            </a:r>
            <a:endParaRPr lang="en-US" sz="2000" b="1" i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0F678E31-8CA8-476F-A13E-D269725225C9}"/>
              </a:ext>
            </a:extLst>
          </p:cNvPr>
          <p:cNvSpPr txBox="1"/>
          <p:nvPr/>
        </p:nvSpPr>
        <p:spPr>
          <a:xfrm>
            <a:off x="1719943" y="5231812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2A3753-635F-43A1-8F87-593C624465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957" y="425374"/>
            <a:ext cx="1321594" cy="1654969"/>
          </a:xfrm>
          <a:prstGeom prst="rect">
            <a:avLst/>
          </a:prstGeom>
        </p:spPr>
      </p:pic>
      <p:sp>
        <p:nvSpPr>
          <p:cNvPr id="11" name="TextBox 18">
            <a:extLst>
              <a:ext uri="{FF2B5EF4-FFF2-40B4-BE49-F238E27FC236}">
                <a16:creationId xmlns:a16="http://schemas.microsoft.com/office/drawing/2014/main" id="{6421A30B-8827-4208-8E52-6F45B872A3B2}"/>
              </a:ext>
            </a:extLst>
          </p:cNvPr>
          <p:cNvSpPr txBox="1"/>
          <p:nvPr/>
        </p:nvSpPr>
        <p:spPr>
          <a:xfrm>
            <a:off x="1714538" y="4101489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7CB4165-FFC4-427E-BF7E-41FFD30DCC85}"/>
              </a:ext>
            </a:extLst>
          </p:cNvPr>
          <p:cNvSpPr txBox="1"/>
          <p:nvPr/>
        </p:nvSpPr>
        <p:spPr>
          <a:xfrm>
            <a:off x="1708036" y="3490723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</a:p>
        </p:txBody>
      </p:sp>
    </p:spTree>
    <p:extLst>
      <p:ext uri="{BB962C8B-B14F-4D97-AF65-F5344CB8AC3E}">
        <p14:creationId xmlns:p14="http://schemas.microsoft.com/office/powerpoint/2010/main" val="991657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0"/>
            <a:ext cx="9448800" cy="68640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10808" y="203406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59066" y="430826"/>
            <a:ext cx="3163076" cy="138499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 FLEET YARDS, EARTH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05042" y="428422"/>
            <a:ext cx="3116424" cy="138499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01088" y="2959305"/>
            <a:ext cx="878982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CONSTITUTION</a:t>
            </a:r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</a:t>
            </a:r>
          </a:p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0616" y="4273407"/>
            <a:ext cx="8777369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NCC-1701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20138" y="5234860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50" y="267338"/>
            <a:ext cx="1950720" cy="1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19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7" y="1786417"/>
            <a:ext cx="8776218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4627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3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CONSTITUTION</a:t>
            </a:r>
            <a:r>
              <a:rPr lang="en-US" sz="2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NCC-1701-A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8442.5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SECOND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11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8" y="178641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EXCELSIOR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NCC-1701-B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9715.5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THIRD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95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8" y="178641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AMBASSADOR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NCC-1701-C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09875.2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FOURTH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22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4500" y="1881667"/>
            <a:ext cx="8776607" cy="1138773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053" y="428626"/>
            <a:ext cx="1429893" cy="1543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10614" y="28640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GALAXY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NCC-1701-D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0614" y="3197430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UTOPIA PLANITIA FLEET YARDS, MARS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0614" y="3530805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FIFTH STARSHIP TO BEAR THE NAME * LAUNCHED STARDATE 40759.5</a:t>
            </a:r>
            <a:r>
              <a:rPr lang="en-US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0614" y="387370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4248" y="4225564"/>
            <a:ext cx="2028502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Gene Roddenberry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Rick Berman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Michael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David Livingston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Robert H.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Justman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Peter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Susan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Sackett</a:t>
            </a:r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65536" y="4231908"/>
            <a:ext cx="1935213" cy="190821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GROUP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Andrew Probert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Herman Zimmerman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James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John M. Dwyer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Jim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Mees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Cari</a:t>
            </a:r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L. Thomas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McKenzie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8347" y="4226535"/>
            <a:ext cx="2004128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WARP TECHNOLOGIES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DEVELOPMENT GROUP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Robert Legato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Daniel Curry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Gary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Ronald B. Moore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Wendy Neuss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Arnold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3135" y="4232119"/>
            <a:ext cx="2343028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TECHNOLOGIES UNIT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Dr. Rick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Dr. Michael Okuda </a:t>
            </a:r>
          </a:p>
          <a:p>
            <a:pPr algn="ctr"/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Gregory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Dana White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17213" y="6045626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one has gone before.”</a:t>
            </a:r>
          </a:p>
        </p:txBody>
      </p:sp>
    </p:spTree>
    <p:extLst>
      <p:ext uri="{BB962C8B-B14F-4D97-AF65-F5344CB8AC3E}">
        <p14:creationId xmlns:p14="http://schemas.microsoft.com/office/powerpoint/2010/main" val="1242972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DEFIANT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NX-74205 * FIRST STARSHIP OF HER CLASS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47538.5 * ANTARES SHIP YARDS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BAJOR SECTOR * UNITED FEDERATION OF PLANETS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1248" y="5940249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All I ask is a tall ship and a star to steer her by.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 – John Masefield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5158" y="4108672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Ira Steven Behr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René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Echevarria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Steve Oster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9087" y="4111780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Della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Santina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Brian Whitley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B.C. Cameron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Paul Lawrence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Baxter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Heidi Smothers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Robert Wolfe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9" y="4105553"/>
            <a:ext cx="1368938" cy="147732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DEV.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West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Krosskove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Tim Roller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Gocke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Monak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Unsinn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DeGaetano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2903" y="4108920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Richarz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Longo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104152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Elkins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 Nash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Clancey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6691" y="4102833"/>
            <a:ext cx="134496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McIlvain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Scott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Herbertson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Martin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06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VOYAGER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NCC-74656 * </a:t>
            </a:r>
            <a:r>
              <a:rPr lang="en-US" sz="21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INTREPID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STARSHIP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48038.5 * EARTH STATION MCKINLEY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SOL SECTOR * UNITED FEDERATION OF PLANETS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1248" y="5833155"/>
            <a:ext cx="8770774" cy="58477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For I dipt in to the future, far as human eye could see;</a:t>
            </a:r>
          </a:p>
          <a:p>
            <a:pPr algn="ctr"/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Saw the vision of the world, and all the wonder that would be...</a:t>
            </a:r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 - Alfred Tennyson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Jeri Taylor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</a:t>
            </a: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Merri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Howard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Wendy Neuss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9087" y="4054114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Brad Yacobian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Adele Simmons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Arlene Fukai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Cosmo Genovese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André Bormanis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Diane Overdiek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Kristine Fernandez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9" y="4047887"/>
            <a:ext cx="13689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DEV.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Marvin Rush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Chess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Stradling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Peets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Sordal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Bernard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Dick Brownfield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Chronister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Mees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Alex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Smutko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Westmore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Sims 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Stipes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Phil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Barberio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Backauskas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Bauer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Richard James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Neskoromny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Speckman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Louise Dorton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Magdaleno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Wendy Drapanas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17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SOVEREIGN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SIXTH STARSHIP TO BEAR THE NAME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REGISTRY NUMBER NCC-1701-E * LAUNCHED STARDATE 49827.5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 YARDS * UNITED FEDERATION OF PLANETS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Frakes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Marty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Hornstein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Debbie Schwab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Rossi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9450" y="4054114"/>
            <a:ext cx="1375275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Leonetti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Luckenbach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Rosemary Cremona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Lloyd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Barcroft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Causey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Blymyer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Frazee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Judi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8" y="4047887"/>
            <a:ext cx="1572601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DEVEL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Joseph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Musso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Gobruegge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Hawkins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Linda King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Nancy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Mickelberry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Penny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Juday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Knoll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Goodson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George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Ricardo Delgado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Jefferies </a:t>
            </a: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938992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SYSTEMS MGMT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M. Dwyer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Dolan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Shawn Baden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Josselyn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Yolanda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Toussieng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Deborah Everton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Sarah Shaw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Dean Wilson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Benjamin Betts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Larry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Markart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Arp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Frank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Leasure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one has gone before.”</a:t>
            </a:r>
          </a:p>
        </p:txBody>
      </p:sp>
    </p:spTree>
    <p:extLst>
      <p:ext uri="{BB962C8B-B14F-4D97-AF65-F5344CB8AC3E}">
        <p14:creationId xmlns:p14="http://schemas.microsoft.com/office/powerpoint/2010/main" val="1638229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SAO PAULO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592" y="301907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NCC-75633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4370" y="3330106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NAMED FOR THE PEOPLE OF BRAZIL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7474" y="3641133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52889.3 * UTOPIA PLANITIA SHIP YARDS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17254" y="4270625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Ira Steven Behr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René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Echevarria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Steve Oster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1546" y="4273733"/>
            <a:ext cx="1375275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Della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Santina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Brian Whitley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B.C. Cameron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Paul Lawrence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Berndt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Heidemann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Heidi Smothers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55464" y="4267506"/>
            <a:ext cx="1572601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West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Krosskove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Tim Roller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Gocke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Monak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Unsinn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Ahern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DeGaetano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94999" y="4270873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Richarz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Longo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0307" y="4266105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Elkins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 Nash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Clancey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7119" y="4264786"/>
            <a:ext cx="1366635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McIlvain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Fritz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Bro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"Give me Liberty or give me death..." Patrick Henry</a:t>
            </a:r>
            <a:r>
              <a:rPr lang="en-US" sz="19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11589" y="3950054"/>
            <a:ext cx="8783415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SOL SECTOR * UNITED FEDERATION OF PLANETS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4740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07721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PLACEHOLDER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NAME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NUMBER STARSHIP TO BEAR THE NAME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REGISTRY NUMBER NCC-80xxx * LAUNCHED STARDATE 57xxx.x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SHIP YARDS * UNITED FEDERATION OF PLANETS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Frakes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Marty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Hornstein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Debbie Schwab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Rossi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9450" y="4054114"/>
            <a:ext cx="1375275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Leonetti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Luckenbach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Rosemary Cremona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Lloyd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Barcroft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Causey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Blymyer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Frazee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Judi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8" y="4047887"/>
            <a:ext cx="1572601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DEVEL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Joseph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Musso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Gobruegge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Hawkins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Linda King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Nancy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Mickelberry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Penny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Juday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Knoll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Goodson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George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Ricardo Delgado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Jefferies </a:t>
            </a: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938992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SYSTEMS MGMT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M. Dwyer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Dolan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Shawn Baden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Josselyn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Yolanda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Toussieng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Deborah Everton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Sarah Shaw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Dean Wilson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Benjamin Betts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Larry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Markart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Arp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Frank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Leasure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“I have a quote…and this one is mine.” – Famous Person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035" y="363332"/>
            <a:ext cx="1746032" cy="17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83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2982</Words>
  <Application>Microsoft Office PowerPoint</Application>
  <PresentationFormat>Widescreen</PresentationFormat>
  <Paragraphs>583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</dc:creator>
  <cp:lastModifiedBy>Dan</cp:lastModifiedBy>
  <cp:revision>60</cp:revision>
  <dcterms:created xsi:type="dcterms:W3CDTF">2014-09-21T20:45:37Z</dcterms:created>
  <dcterms:modified xsi:type="dcterms:W3CDTF">2019-01-10T18:54:51Z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ACG_OFFICE_DLL">
    <vt:bool>true</vt:bool>
  </property>
  <property fmtid="{D5CDD505-2E9C-101B-9397-08002B2CF9AE}" pid="3" name="AACG_Created">
    <vt:bool>true</vt:bool>
  </property>
  <property fmtid="{D5CDD505-2E9C-101B-9397-08002B2CF9AE}" pid="4" name="AACG_DescMarkings">
    <vt:lpwstr/>
  </property>
  <property fmtid="{D5CDD505-2E9C-101B-9397-08002B2CF9AE}" pid="5" name="AACG_AddMark">
    <vt:lpwstr/>
  </property>
  <property fmtid="{D5CDD505-2E9C-101B-9397-08002B2CF9AE}" pid="6" name="AACG_Header">
    <vt:lpwstr>UNCLASSIFIED</vt:lpwstr>
  </property>
  <property fmtid="{D5CDD505-2E9C-101B-9397-08002B2CF9AE}" pid="7" name="AACG_Footer">
    <vt:lpwstr>_x000d_UNCLASSIFIED</vt:lpwstr>
  </property>
  <property fmtid="{D5CDD505-2E9C-101B-9397-08002B2CF9AE}" pid="8" name="AACG_ClassBlock">
    <vt:lpwstr/>
  </property>
  <property fmtid="{D5CDD505-2E9C-101B-9397-08002B2CF9AE}" pid="9" name="AACG_ClassType">
    <vt:lpwstr>USClassificationMarking</vt:lpwstr>
  </property>
  <property fmtid="{D5CDD505-2E9C-101B-9397-08002B2CF9AE}" pid="10" name="AACG_DeclOnList">
    <vt:lpwstr/>
  </property>
  <property fmtid="{D5CDD505-2E9C-101B-9397-08002B2CF9AE}" pid="11" name="AACG_USAF_Derivatives">
    <vt:lpwstr/>
  </property>
  <property fmtid="{D5CDD505-2E9C-101B-9397-08002B2CF9AE}" pid="12" name="AACG_SCI_Other">
    <vt:lpwstr/>
  </property>
  <property fmtid="{D5CDD505-2E9C-101B-9397-08002B2CF9AE}" pid="13" name="AACG_Dissem_Other">
    <vt:lpwstr/>
  </property>
  <property fmtid="{D5CDD505-2E9C-101B-9397-08002B2CF9AE}" pid="14" name="AACG_NonInt_Other">
    <vt:lpwstr/>
  </property>
</Properties>
</file>